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8" r:id="rId3"/>
    <p:sldId id="261" r:id="rId4"/>
    <p:sldId id="259" r:id="rId5"/>
    <p:sldId id="260" r:id="rId6"/>
    <p:sldId id="262" r:id="rId7"/>
    <p:sldId id="61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61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E633-8502-4361-81D6-5EB37ACA544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BEE0-9EEC-4BC3-86E2-05DB2C57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7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E633-8502-4361-81D6-5EB37ACA544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BEE0-9EEC-4BC3-86E2-05DB2C57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9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E633-8502-4361-81D6-5EB37ACA544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BEE0-9EEC-4BC3-86E2-05DB2C57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07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98853-F1FC-4F3B-833A-9E342E5EBAEF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D0D98-3F0C-4E0B-8B6B-5541FFE8B1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B2A66-169D-4768-9F87-50214312E46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A7EB8C-BC31-4989-A5DE-38033EF1F712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B27A4D-306F-4FBD-A272-1CB5080D99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7F60FD-15C8-4C36-ACF9-CA7055F9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EB285-C25A-4B3F-A442-AD03BDA1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C5F16-2D56-41D8-B914-3384C9777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fld id="{7E573C27-2CFE-4225-B999-1DB857FBB1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16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06A46-8CB6-4446-80FF-582168B6AE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6285"/>
            <a:ext cx="21336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860A4-432F-4141-8BE0-6B19D74B5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6285"/>
            <a:ext cx="28956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0CF06-81B8-4C78-90B6-5F14EE3D5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6285"/>
            <a:ext cx="2133600" cy="476249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FD5819-022D-4C09-BD65-65A5756365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89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E633-8502-4361-81D6-5EB37ACA544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BEE0-9EEC-4BC3-86E2-05DB2C57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5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E633-8502-4361-81D6-5EB37ACA544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BEE0-9EEC-4BC3-86E2-05DB2C57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2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E633-8502-4361-81D6-5EB37ACA544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BEE0-9EEC-4BC3-86E2-05DB2C57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4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E633-8502-4361-81D6-5EB37ACA544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BEE0-9EEC-4BC3-86E2-05DB2C57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9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E633-8502-4361-81D6-5EB37ACA544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BEE0-9EEC-4BC3-86E2-05DB2C57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8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E633-8502-4361-81D6-5EB37ACA544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BEE0-9EEC-4BC3-86E2-05DB2C57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4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E633-8502-4361-81D6-5EB37ACA544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BEE0-9EEC-4BC3-86E2-05DB2C57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6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E633-8502-4361-81D6-5EB37ACA544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BEE0-9EEC-4BC3-86E2-05DB2C57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2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E633-8502-4361-81D6-5EB37ACA544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BEE0-9EEC-4BC3-86E2-05DB2C57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8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8/87/Nasa_rocketgarden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16">
            <a:extLst>
              <a:ext uri="{FF2B5EF4-FFF2-40B4-BE49-F238E27FC236}">
                <a16:creationId xmlns:a16="http://schemas.microsoft.com/office/drawing/2014/main" id="{FFA0C772-D1E0-4B7D-AA11-01E38A10BC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00150"/>
            <a:ext cx="5715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>
            <a:extLst>
              <a:ext uri="{FF2B5EF4-FFF2-40B4-BE49-F238E27FC236}">
                <a16:creationId xmlns:a16="http://schemas.microsoft.com/office/drawing/2014/main" id="{14B95CE6-E792-423B-A032-4922AF5AD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1904690"/>
            <a:ext cx="34290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2100" b="1" dirty="0" err="1"/>
              <a:t>Bài</a:t>
            </a:r>
            <a:r>
              <a:rPr lang="en-US" altLang="en-US" sz="2100" b="1" dirty="0"/>
              <a:t> 6</a:t>
            </a:r>
            <a:endParaRPr lang="en-US" altLang="en-US" sz="2100" dirty="0"/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0D903D44-D73F-4AA8-A145-3D584971D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550" y="4688443"/>
            <a:ext cx="3581400" cy="55399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000" b="1" i="1" dirty="0">
                <a:latin typeface="VNI-Allegie" pitchFamily="2" charset="0"/>
              </a:rPr>
              <a:t>   </a:t>
            </a:r>
            <a:r>
              <a:rPr lang="en-US" altLang="en-US" sz="2100" b="1" i="1" dirty="0"/>
              <a:t>GV: </a:t>
            </a:r>
            <a:r>
              <a:rPr lang="en-US" altLang="en-US" sz="2100" b="1" i="1" dirty="0" err="1"/>
              <a:t>Nguyễn</a:t>
            </a:r>
            <a:r>
              <a:rPr lang="en-US" altLang="en-US" sz="2100" b="1" i="1" dirty="0"/>
              <a:t> </a:t>
            </a:r>
            <a:r>
              <a:rPr lang="en-US" altLang="en-US" sz="2100" b="1" i="1" dirty="0" err="1"/>
              <a:t>Đình</a:t>
            </a:r>
            <a:r>
              <a:rPr lang="en-US" altLang="en-US" sz="2100" b="1" i="1" dirty="0"/>
              <a:t> </a:t>
            </a:r>
            <a:r>
              <a:rPr lang="en-US" altLang="en-US" sz="2100" b="1" i="1" dirty="0" err="1"/>
              <a:t>Thế</a:t>
            </a:r>
            <a:endParaRPr lang="en-US" altLang="en-US" sz="2100" b="1" i="1" dirty="0"/>
          </a:p>
        </p:txBody>
      </p:sp>
      <p:sp>
        <p:nvSpPr>
          <p:cNvPr id="25605" name="WordArt 5">
            <a:extLst>
              <a:ext uri="{FF2B5EF4-FFF2-40B4-BE49-F238E27FC236}">
                <a16:creationId xmlns:a16="http://schemas.microsoft.com/office/drawing/2014/main" id="{600BFCA2-EEC0-482D-A9BE-59E6727340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76991" y="2428875"/>
            <a:ext cx="5429250" cy="1885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NƯỚC MĨ</a:t>
            </a: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97DA99F2-A6B7-4242-B4A8-719B03E35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6167" y="4858820"/>
            <a:ext cx="35962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vi-VN" altLang="en-US" dirty="0">
              <a:solidFill>
                <a:srgbClr val="FF0000"/>
              </a:solidFill>
              <a:latin typeface="VNI-Vari" pitchFamily="2" charset="0"/>
            </a:endParaRPr>
          </a:p>
        </p:txBody>
      </p:sp>
      <p:pic>
        <p:nvPicPr>
          <p:cNvPr id="25607" name="Picture 7" descr="Picture16">
            <a:extLst>
              <a:ext uri="{FF2B5EF4-FFF2-40B4-BE49-F238E27FC236}">
                <a16:creationId xmlns:a16="http://schemas.microsoft.com/office/drawing/2014/main" id="{53ABF506-843B-4D86-A662-3E783FA9D103}"/>
              </a:ext>
            </a:extLst>
          </p:cNvPr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4200525" y="2200275"/>
            <a:ext cx="74295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8" name="Picture 8" descr="Picture16">
            <a:extLst>
              <a:ext uri="{FF2B5EF4-FFF2-40B4-BE49-F238E27FC236}">
                <a16:creationId xmlns:a16="http://schemas.microsoft.com/office/drawing/2014/main" id="{6E11D99B-B499-4C92-B2D2-B90280E6B74E}"/>
              </a:ext>
            </a:extLst>
          </p:cNvPr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3800" y="1200150"/>
            <a:ext cx="457200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9" name="Picture 9" descr="Picture15">
            <a:extLst>
              <a:ext uri="{FF2B5EF4-FFF2-40B4-BE49-F238E27FC236}">
                <a16:creationId xmlns:a16="http://schemas.microsoft.com/office/drawing/2014/main" id="{FE8DF123-F0E4-4D7A-AEE7-B603E5622E5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4743451"/>
            <a:ext cx="2114550" cy="1471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0" name="Picture 10" descr="Picture16">
            <a:extLst>
              <a:ext uri="{FF2B5EF4-FFF2-40B4-BE49-F238E27FC236}">
                <a16:creationId xmlns:a16="http://schemas.microsoft.com/office/drawing/2014/main" id="{9EB293A7-D8A2-4EC4-AF5E-7B618D5F8242}"/>
              </a:ext>
            </a:extLst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4257675" y="-2257425"/>
            <a:ext cx="62865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EC6CC328-B9A4-4B48-84A3-C17E673D8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1461933"/>
            <a:ext cx="4838700" cy="41549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100" b="1" i="1" dirty="0"/>
              <a:t>TRƯỜNG THCS&amp;THPT ĐÔNG THÁI</a:t>
            </a:r>
            <a:r>
              <a:rPr lang="en-US" altLang="en-US" sz="2100" b="1" i="1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ACD389-1096-40A7-ADAC-C701D8C3A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901" y="867667"/>
            <a:ext cx="765433" cy="867085"/>
          </a:xfrm>
          <a:prstGeom prst="rect">
            <a:avLst/>
          </a:prstGeom>
        </p:spPr>
      </p:pic>
      <p:pic>
        <p:nvPicPr>
          <p:cNvPr id="13" name="Picture 9" descr="Picture15">
            <a:extLst>
              <a:ext uri="{FF2B5EF4-FFF2-40B4-BE49-F238E27FC236}">
                <a16:creationId xmlns:a16="http://schemas.microsoft.com/office/drawing/2014/main" id="{916E6E5E-966F-450B-A9A8-AFF59FF19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457" y="1564909"/>
            <a:ext cx="7960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 animBg="1"/>
      <p:bldP spid="25606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ập tin:Nasa rocketgarde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" y="270163"/>
            <a:ext cx="4419600" cy="45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Nasa_SeaLaun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0163"/>
            <a:ext cx="4267200" cy="45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" y="4828308"/>
            <a:ext cx="8915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vi-VN">
                <a:solidFill>
                  <a:srgbClr val="0000CC"/>
                </a:solidFill>
                <a:cs typeface="Times New Roman" pitchFamily="18" charset="0"/>
              </a:rPr>
              <a:t>Trung tâm Vũ trụ Kennedy là nơi phóng các tàu vũ trụ của NASA gần Mũi Canaveral trên đảo Merritt, Florida, Hoa Kỳ. </a:t>
            </a:r>
          </a:p>
          <a:p>
            <a:pPr algn="just" eaLnBrk="1" hangingPunct="1"/>
            <a:r>
              <a:rPr lang="vi-VN">
                <a:solidFill>
                  <a:srgbClr val="0000CC"/>
                </a:solidFill>
                <a:cs typeface="Times New Roman" pitchFamily="18" charset="0"/>
              </a:rPr>
              <a:t>Nơi này nằm giữa Miami và Jacksonville, Florida. Nó dài khoảng 34 dặm và rộng khoảng 6 dặm, bao phủ 219 dặm vuông. </a:t>
            </a:r>
          </a:p>
          <a:p>
            <a:pPr algn="just" eaLnBrk="1" hangingPunct="1"/>
            <a:r>
              <a:rPr lang="vi-VN">
                <a:solidFill>
                  <a:srgbClr val="0000CC"/>
                </a:solidFill>
                <a:cs typeface="Times New Roman" pitchFamily="18" charset="0"/>
              </a:rPr>
              <a:t>Khoảng 17.000 người làm việc tại nơi này. </a:t>
            </a:r>
          </a:p>
        </p:txBody>
      </p:sp>
    </p:spTree>
    <p:extLst>
      <p:ext uri="{BB962C8B-B14F-4D97-AF65-F5344CB8AC3E}">
        <p14:creationId xmlns:p14="http://schemas.microsoft.com/office/powerpoint/2010/main" val="196039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048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"/>
            <a:ext cx="2971799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114300"/>
            <a:ext cx="2743201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09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5831" y="369161"/>
            <a:ext cx="6792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3306041" y="1654835"/>
            <a:ext cx="4800600" cy="2667783"/>
          </a:xfrm>
          <a:prstGeom prst="cloudCallout">
            <a:avLst>
              <a:gd name="adj1" fmla="val -39015"/>
              <a:gd name="adj2" fmla="val 101450"/>
            </a:avLst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giai đoạn 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1945 đến 1973 Mĩ đã thực hiện chính sách đối ngoại như thế nào?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45831" y="1111289"/>
            <a:ext cx="7772400" cy="410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just" eaLnBrk="1" hangingPunct="1">
              <a:defRPr/>
            </a:pPr>
            <a:r>
              <a:rPr lang="fr-FR" sz="2800" b="1" dirty="0">
                <a:solidFill>
                  <a:srgbClr val="FF0000"/>
                </a:solidFill>
              </a:rPr>
              <a:t>- </a:t>
            </a:r>
            <a:r>
              <a:rPr lang="fr-FR" sz="2800" b="1" dirty="0" err="1">
                <a:solidFill>
                  <a:srgbClr val="FF0000"/>
                </a:solidFill>
              </a:rPr>
              <a:t>Sau</a:t>
            </a:r>
            <a:r>
              <a:rPr lang="fr-FR" sz="2800" b="1" dirty="0">
                <a:solidFill>
                  <a:srgbClr val="FF0000"/>
                </a:solidFill>
              </a:rPr>
              <a:t> CTTGII, </a:t>
            </a:r>
            <a:r>
              <a:rPr lang="fr-FR" sz="2800" b="1" dirty="0" err="1">
                <a:solidFill>
                  <a:srgbClr val="FF0000"/>
                </a:solidFill>
              </a:rPr>
              <a:t>Mĩ</a:t>
            </a:r>
            <a:r>
              <a:rPr lang="fr-FR" sz="2800" b="1" dirty="0">
                <a:solidFill>
                  <a:srgbClr val="FF0000"/>
                </a:solidFill>
              </a:rPr>
              <a:t> </a:t>
            </a:r>
            <a:r>
              <a:rPr lang="fr-FR" sz="2800" b="1" dirty="0" err="1">
                <a:solidFill>
                  <a:srgbClr val="FF0000"/>
                </a:solidFill>
              </a:rPr>
              <a:t>thực</a:t>
            </a:r>
            <a:r>
              <a:rPr lang="fr-FR" sz="2800" b="1" dirty="0">
                <a:solidFill>
                  <a:srgbClr val="FF0000"/>
                </a:solidFill>
              </a:rPr>
              <a:t> </a:t>
            </a:r>
            <a:r>
              <a:rPr lang="fr-FR" sz="2800" b="1" dirty="0" err="1">
                <a:solidFill>
                  <a:srgbClr val="FF0000"/>
                </a:solidFill>
              </a:rPr>
              <a:t>hiện</a:t>
            </a:r>
            <a:r>
              <a:rPr lang="fr-FR" sz="2800" b="1" dirty="0">
                <a:solidFill>
                  <a:srgbClr val="FF0000"/>
                </a:solidFill>
              </a:rPr>
              <a:t> « 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Chiến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lược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toàn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cầu</a:t>
            </a:r>
            <a:r>
              <a:rPr lang="fr-FR" sz="2800" dirty="0">
                <a:solidFill>
                  <a:srgbClr val="FF0000"/>
                </a:solidFill>
              </a:rPr>
              <a:t> » </a:t>
            </a:r>
            <a:r>
              <a:rPr lang="fr-FR" sz="2800" dirty="0" err="1">
                <a:solidFill>
                  <a:srgbClr val="FF0000"/>
                </a:solidFill>
              </a:rPr>
              <a:t>âm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mưu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làm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bá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chủ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thế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giới</a:t>
            </a:r>
            <a:r>
              <a:rPr lang="fr-FR" sz="2800" dirty="0">
                <a:solidFill>
                  <a:srgbClr val="FF0000"/>
                </a:solidFill>
              </a:rPr>
              <a:t>: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fr-FR" sz="2800" dirty="0">
                <a:solidFill>
                  <a:srgbClr val="0000CC"/>
                </a:solidFill>
              </a:rPr>
              <a:t>1. </a:t>
            </a:r>
            <a:r>
              <a:rPr lang="fr-FR" sz="2800" dirty="0" err="1">
                <a:solidFill>
                  <a:srgbClr val="0000CC"/>
                </a:solidFill>
              </a:rPr>
              <a:t>Ngăn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chặn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tiến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tới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xóa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bỏ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xã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hội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chủ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nghĩa</a:t>
            </a:r>
            <a:r>
              <a:rPr lang="fr-FR" sz="2800" dirty="0">
                <a:solidFill>
                  <a:srgbClr val="0000CC"/>
                </a:solidFill>
              </a:rPr>
              <a:t>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fr-FR" sz="2800" dirty="0">
                <a:solidFill>
                  <a:srgbClr val="0000CC"/>
                </a:solidFill>
              </a:rPr>
              <a:t>2. </a:t>
            </a:r>
            <a:r>
              <a:rPr lang="fr-FR" sz="2800" dirty="0" err="1">
                <a:solidFill>
                  <a:srgbClr val="0000CC"/>
                </a:solidFill>
              </a:rPr>
              <a:t>Đàn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áp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phong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trào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giải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phóng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dân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tộc</a:t>
            </a:r>
            <a:r>
              <a:rPr lang="fr-FR" sz="2800" dirty="0">
                <a:solidFill>
                  <a:srgbClr val="0000CC"/>
                </a:solidFill>
              </a:rPr>
              <a:t>, </a:t>
            </a:r>
            <a:r>
              <a:rPr lang="fr-FR" sz="2800" dirty="0" err="1">
                <a:solidFill>
                  <a:srgbClr val="0000CC"/>
                </a:solidFill>
              </a:rPr>
              <a:t>phong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trào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công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nhân</a:t>
            </a:r>
            <a:r>
              <a:rPr lang="fr-FR" sz="2800" dirty="0">
                <a:solidFill>
                  <a:srgbClr val="0000CC"/>
                </a:solidFill>
              </a:rPr>
              <a:t>, </a:t>
            </a:r>
            <a:r>
              <a:rPr lang="fr-FR" sz="2800" dirty="0" err="1">
                <a:solidFill>
                  <a:srgbClr val="0000CC"/>
                </a:solidFill>
              </a:rPr>
              <a:t>phong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trào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hòa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bình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trên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thế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giới</a:t>
            </a:r>
            <a:r>
              <a:rPr lang="fr-FR" sz="2800" dirty="0">
                <a:solidFill>
                  <a:srgbClr val="0000CC"/>
                </a:solidFill>
              </a:rPr>
              <a:t>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fr-FR" sz="2800" dirty="0">
                <a:solidFill>
                  <a:srgbClr val="0000CC"/>
                </a:solidFill>
              </a:rPr>
              <a:t>3. </a:t>
            </a:r>
            <a:r>
              <a:rPr lang="fr-FR" sz="2800" dirty="0" err="1">
                <a:solidFill>
                  <a:srgbClr val="0000CC"/>
                </a:solidFill>
              </a:rPr>
              <a:t>Khống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chế</a:t>
            </a:r>
            <a:r>
              <a:rPr lang="fr-FR" sz="2800" dirty="0">
                <a:solidFill>
                  <a:srgbClr val="0000CC"/>
                </a:solidFill>
              </a:rPr>
              <a:t>, chi </a:t>
            </a:r>
            <a:r>
              <a:rPr lang="fr-FR" sz="2800" dirty="0" err="1">
                <a:solidFill>
                  <a:srgbClr val="0000CC"/>
                </a:solidFill>
              </a:rPr>
              <a:t>phối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các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nước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tư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bản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đồng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minh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phụ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thuộc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vào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Mĩ</a:t>
            </a:r>
            <a:r>
              <a:rPr lang="fr-FR" sz="2800" dirty="0">
                <a:solidFill>
                  <a:srgbClr val="0000CC"/>
                </a:solidFill>
              </a:rPr>
              <a:t>.</a:t>
            </a:r>
            <a:endParaRPr lang="en-US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0999" y="609600"/>
            <a:ext cx="6792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2341418" y="1640981"/>
            <a:ext cx="6400800" cy="2057400"/>
          </a:xfrm>
          <a:prstGeom prst="cloudCallout">
            <a:avLst>
              <a:gd name="adj1" fmla="val -29707"/>
              <a:gd name="adj2" fmla="val 1338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 thực hiện mục tiêu của chiến lược toàn cầu thì Mĩ đã làm gì?</a:t>
            </a:r>
          </a:p>
        </p:txBody>
      </p:sp>
      <p:sp>
        <p:nvSpPr>
          <p:cNvPr id="8" name="Rectangle 7"/>
          <p:cNvSpPr/>
          <p:nvPr/>
        </p:nvSpPr>
        <p:spPr>
          <a:xfrm>
            <a:off x="370448" y="1390057"/>
            <a:ext cx="835429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1972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Ních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hoãn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44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85800"/>
            <a:ext cx="5347854" cy="510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09254" y="6026726"/>
            <a:ext cx="624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FF0000"/>
                </a:solidFill>
              </a:rPr>
              <a:t>Tổng thống Truman</a:t>
            </a:r>
          </a:p>
        </p:txBody>
      </p:sp>
    </p:spTree>
    <p:extLst>
      <p:ext uri="{BB962C8B-B14F-4D97-AF65-F5344CB8AC3E}">
        <p14:creationId xmlns:p14="http://schemas.microsoft.com/office/powerpoint/2010/main" val="325583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664845"/>
            <a:ext cx="6792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600200"/>
            <a:ext cx="8354292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Ri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80,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hoãn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12/1989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10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2900" y="360939"/>
            <a:ext cx="6792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1028700" y="1905000"/>
            <a:ext cx="7086600" cy="2514600"/>
          </a:xfrm>
          <a:prstGeom prst="cloudCallout">
            <a:avLst>
              <a:gd name="adj1" fmla="val -23179"/>
              <a:gd name="adj2" fmla="val 11539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giai đoạn 1991-2000 Mĩ thực hiện chiến lược gì? Và với những mục tiêu nào?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1000" y="1336119"/>
            <a:ext cx="8382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lạnh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“</a:t>
            </a:r>
            <a:r>
              <a:rPr lang="en-US" sz="2800" i="1" dirty="0" err="1">
                <a:solidFill>
                  <a:srgbClr val="0000CC"/>
                </a:solidFill>
                <a:cs typeface="Times New Roman" pitchFamily="18" charset="0"/>
              </a:rPr>
              <a:t>Chiến</a:t>
            </a:r>
            <a:r>
              <a:rPr lang="en-US" sz="2800" i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cs typeface="Times New Roman" pitchFamily="18" charset="0"/>
              </a:rPr>
              <a:t>lược</a:t>
            </a:r>
            <a:r>
              <a:rPr lang="en-US" sz="2800" i="1" dirty="0">
                <a:solidFill>
                  <a:srgbClr val="0000CC"/>
                </a:solidFill>
                <a:cs typeface="Times New Roman" pitchFamily="18" charset="0"/>
              </a:rPr>
              <a:t> cam </a:t>
            </a:r>
            <a:r>
              <a:rPr lang="en-US" sz="2800" i="1" dirty="0" err="1">
                <a:solidFill>
                  <a:srgbClr val="0000CC"/>
                </a:solidFill>
                <a:cs typeface="Times New Roman" pitchFamily="18" charset="0"/>
              </a:rPr>
              <a:t>kết</a:t>
            </a:r>
            <a:r>
              <a:rPr lang="en-US" sz="2800" i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cs typeface="Times New Roman" pitchFamily="18" charset="0"/>
              </a:rPr>
              <a:t>mở</a:t>
            </a:r>
            <a:r>
              <a:rPr lang="en-US" sz="2800" i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cs typeface="Times New Roman" pitchFamily="18" charset="0"/>
              </a:rPr>
              <a:t>rộng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”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Đảm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an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ninh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Mĩ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sẳn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sàng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cường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khôi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phục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sức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nền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kinh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Mĩ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khẩu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“</a:t>
            </a:r>
            <a:r>
              <a:rPr lang="en-US" sz="2800" i="1" dirty="0" err="1">
                <a:solidFill>
                  <a:srgbClr val="0000CC"/>
                </a:solidFill>
                <a:cs typeface="Times New Roman" pitchFamily="18" charset="0"/>
              </a:rPr>
              <a:t>thúc</a:t>
            </a:r>
            <a:r>
              <a:rPr lang="en-US" sz="2800" i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cs typeface="Times New Roman" pitchFamily="18" charset="0"/>
              </a:rPr>
              <a:t>đẩy</a:t>
            </a:r>
            <a:r>
              <a:rPr lang="en-US" sz="2800" i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cs typeface="Times New Roman" pitchFamily="18" charset="0"/>
              </a:rPr>
              <a:t>dân</a:t>
            </a:r>
            <a:r>
              <a:rPr lang="en-US" sz="2800" i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”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can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thiệp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bộ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5450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1209020"/>
            <a:ext cx="8001000" cy="583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Mĩ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muốn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lập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trật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”,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Mĩ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siêu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cường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duy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lãnh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đạo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.</a:t>
            </a:r>
          </a:p>
          <a:p>
            <a:pPr marL="342900" indent="-342900" algn="just" eaLnBrk="1" hangingPunct="1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Vụ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khủng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bố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11/9/2001 ở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Mĩ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buộc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Mĩ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sách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ngoại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kỉ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XXI.</a:t>
            </a:r>
          </a:p>
          <a:p>
            <a:pPr marL="342900" indent="-342900" algn="just" eaLnBrk="1" hangingPunct="1"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11/7/1995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Mĩ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Nam.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=&gt;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Mĩ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luôn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âm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mưu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“</a:t>
            </a: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siêu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cường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duy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bá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”.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685800"/>
            <a:ext cx="6792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Chính sách đối ngoại:</a:t>
            </a:r>
          </a:p>
        </p:txBody>
      </p:sp>
    </p:spTree>
    <p:extLst>
      <p:ext uri="{BB962C8B-B14F-4D97-AF65-F5344CB8AC3E}">
        <p14:creationId xmlns:p14="http://schemas.microsoft.com/office/powerpoint/2010/main" val="24857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ình:Bill Clin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27" y="152400"/>
            <a:ext cx="5791200" cy="563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90800" y="5867400"/>
            <a:ext cx="441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Tổng thống B.Clinton</a:t>
            </a:r>
          </a:p>
        </p:txBody>
      </p:sp>
    </p:spTree>
    <p:extLst>
      <p:ext uri="{BB962C8B-B14F-4D97-AF65-F5344CB8AC3E}">
        <p14:creationId xmlns:p14="http://schemas.microsoft.com/office/powerpoint/2010/main" val="274891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ình ảnh kinh hoàng về vụ khủng bố 11/9 làm 3.000 người chết - Thế giớ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Administrator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848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563" y="6103937"/>
            <a:ext cx="838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af-ZA" altLang="en-US" b="1">
                <a:solidFill>
                  <a:srgbClr val="FF0000"/>
                </a:solidFill>
              </a:rPr>
              <a:t>HÌNH ẢNH HAI TÒA NHÀ CỦA MĨ BỊ KHỦNG BỐ</a:t>
            </a:r>
            <a:endParaRPr lang="af-ZA" altLang="en-US">
              <a:solidFill>
                <a:srgbClr val="FF0000"/>
              </a:solidFill>
            </a:endParaRPr>
          </a:p>
          <a:p>
            <a:pPr eaLnBrk="1" hangingPunct="1"/>
            <a:endParaRPr lang="af-ZA" altLang="en-US">
              <a:solidFill>
                <a:schemeClr val="tx1"/>
              </a:solidFill>
            </a:endParaRPr>
          </a:p>
          <a:p>
            <a:pPr eaLnBrk="1" hangingPunct="1"/>
            <a:endParaRPr lang="af-ZA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4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Những biểu tượng đặc trưng của nước M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Những biểu tượng đặc trưng của nước M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Những biểu tượng đặc trưng của nước M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Những biểu tượng đặc trưng của nước Mỹ, SGV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52600" y="1697732"/>
            <a:ext cx="518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NƯỚC MĨ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5174" y="312737"/>
            <a:ext cx="76930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IV</a:t>
            </a:r>
          </a:p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MĨ, TÂY ÂU, NHẬT BẢN ( 1945 – 2000)</a:t>
            </a:r>
          </a:p>
        </p:txBody>
      </p:sp>
      <p:pic>
        <p:nvPicPr>
          <p:cNvPr id="13" name="Picture 2" descr="TOP 10 địa danh mang tính biểu tượng nhất nước M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590800"/>
            <a:ext cx="382068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Hình:Flag of the United States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855" y="2590800"/>
            <a:ext cx="463434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75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25 năm bình thường hoá quan hệ Việt - Mỹ: Ký ức của người trong cuộc | Nhân  vật - Sự kiện | Tạp chí mặt trận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 descr="C:\Users\Administrator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543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0" y="5392671"/>
            <a:ext cx="7010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cs typeface="Times New Roman" pitchFamily="18" charset="0"/>
              </a:rPr>
              <a:t>Tổng thống B.Clinton vị tổng thống đầu tiên của Mĩ sang thăm Việt Nam.</a:t>
            </a:r>
          </a:p>
        </p:txBody>
      </p:sp>
    </p:spTree>
    <p:extLst>
      <p:ext uri="{BB962C8B-B14F-4D97-AF65-F5344CB8AC3E}">
        <p14:creationId xmlns:p14="http://schemas.microsoft.com/office/powerpoint/2010/main" val="384962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636" y="56428"/>
            <a:ext cx="8382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af-ZA" altLang="en-US" sz="2800" b="1">
                <a:solidFill>
                  <a:srgbClr val="FF0000"/>
                </a:solidFill>
                <a:latin typeface="Times New Roman" pitchFamily="18" charset="0"/>
              </a:rPr>
              <a:t>BÀI TẬP CỦNG CỐ</a:t>
            </a:r>
            <a:endParaRPr lang="af-ZA" altLang="en-US" sz="28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endParaRPr lang="af-ZA" altLang="en-US" sz="32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/>
            <a:endParaRPr lang="af-ZA" altLang="en-US"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5418" y="721590"/>
            <a:ext cx="8783782" cy="264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r>
              <a:rPr lang="pt-BR" b="1">
                <a:solidFill>
                  <a:srgbClr val="FF0000"/>
                </a:solidFill>
                <a:cs typeface="Times New Roman" pitchFamily="18" charset="0"/>
              </a:rPr>
              <a:t>Câu 1. </a:t>
            </a:r>
            <a:r>
              <a:rPr lang="pt-BR">
                <a:solidFill>
                  <a:srgbClr val="FF0000"/>
                </a:solidFill>
                <a:cs typeface="Times New Roman" pitchFamily="18" charset="0"/>
              </a:rPr>
              <a:t>Sau chiến tranh thế giới thứ hai, vị thế của Mĩ như thế nào trên thế giới?</a:t>
            </a:r>
            <a:endParaRPr lang="en-US">
              <a:solidFill>
                <a:srgbClr val="FF0000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pt-BR" b="1">
                <a:solidFill>
                  <a:srgbClr val="0000CC"/>
                </a:solidFill>
                <a:cs typeface="Times New Roman" pitchFamily="18" charset="0"/>
              </a:rPr>
              <a:t>A</a:t>
            </a:r>
            <a:r>
              <a:rPr lang="pt-BR">
                <a:solidFill>
                  <a:srgbClr val="0000CC"/>
                </a:solidFill>
                <a:cs typeface="Times New Roman" pitchFamily="18" charset="0"/>
              </a:rPr>
              <a:t>. Trung tâm kinh tế - tài chính lớn nhất thế giới.	</a:t>
            </a:r>
            <a:endParaRPr lang="en-US">
              <a:solidFill>
                <a:srgbClr val="0000CC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pt-BR" b="1">
                <a:solidFill>
                  <a:srgbClr val="0000CC"/>
                </a:solidFill>
                <a:cs typeface="Times New Roman" pitchFamily="18" charset="0"/>
              </a:rPr>
              <a:t>B</a:t>
            </a:r>
            <a:r>
              <a:rPr lang="pt-BR">
                <a:solidFill>
                  <a:srgbClr val="0000CC"/>
                </a:solidFill>
                <a:cs typeface="Times New Roman" pitchFamily="18" charset="0"/>
              </a:rPr>
              <a:t>. Một trong hai trung tâm kinh tế - tài chính lớn thế giới.</a:t>
            </a:r>
            <a:endParaRPr lang="en-US">
              <a:solidFill>
                <a:srgbClr val="0000CC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pt-BR" b="1">
                <a:solidFill>
                  <a:srgbClr val="0000CC"/>
                </a:solidFill>
                <a:cs typeface="Times New Roman" pitchFamily="18" charset="0"/>
              </a:rPr>
              <a:t>C.</a:t>
            </a:r>
            <a:r>
              <a:rPr lang="pt-BR">
                <a:solidFill>
                  <a:srgbClr val="0000CC"/>
                </a:solidFill>
                <a:cs typeface="Times New Roman" pitchFamily="18" charset="0"/>
              </a:rPr>
              <a:t> Một trong ba trung tâm kinh tế - tài chính lớn của thế giới.</a:t>
            </a:r>
            <a:endParaRPr lang="en-US">
              <a:solidFill>
                <a:srgbClr val="0000CC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pt-BR" b="1">
                <a:solidFill>
                  <a:srgbClr val="0000CC"/>
                </a:solidFill>
                <a:cs typeface="Times New Roman" pitchFamily="18" charset="0"/>
              </a:rPr>
              <a:t>D.</a:t>
            </a:r>
            <a:r>
              <a:rPr lang="pt-BR">
                <a:solidFill>
                  <a:srgbClr val="0000CC"/>
                </a:solidFill>
                <a:cs typeface="Times New Roman" pitchFamily="18" charset="0"/>
              </a:rPr>
              <a:t> Là chủ nợ của nhiều nước trên thế giới.</a:t>
            </a:r>
            <a:endParaRPr lang="en-US">
              <a:solidFill>
                <a:srgbClr val="0000CC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418" y="1564553"/>
            <a:ext cx="401782" cy="4773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1673" y="3376589"/>
            <a:ext cx="8559800" cy="264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vi-VN" b="1">
                <a:solidFill>
                  <a:srgbClr val="FF0000"/>
                </a:solidFill>
                <a:cs typeface="Times New Roman" pitchFamily="18" charset="0"/>
              </a:rPr>
              <a:t>Câu </a:t>
            </a:r>
            <a:r>
              <a:rPr lang="en-US" b="1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vi-VN" b="1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vi-VN">
                <a:solidFill>
                  <a:srgbClr val="FF0000"/>
                </a:solidFill>
                <a:cs typeface="Times New Roman" pitchFamily="18" charset="0"/>
              </a:rPr>
              <a:t>Biểu hiện sức mạnh tài chính của Mĩ sau chiến tranh thế giới thứ hai ?</a:t>
            </a:r>
            <a:endParaRPr lang="en-US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vi-VN" b="1">
                <a:solidFill>
                  <a:srgbClr val="0000CC"/>
                </a:solidFill>
                <a:cs typeface="Times New Roman" pitchFamily="18" charset="0"/>
              </a:rPr>
              <a:t>A.</a:t>
            </a:r>
            <a:r>
              <a:rPr lang="vi-VN">
                <a:solidFill>
                  <a:srgbClr val="0000CC"/>
                </a:solidFill>
                <a:cs typeface="Times New Roman" pitchFamily="18" charset="0"/>
              </a:rPr>
              <a:t> Dự trữ vàng gấp 10 lần các nước Tây Âu</a:t>
            </a:r>
            <a:r>
              <a:rPr lang="en-US">
                <a:solidFill>
                  <a:srgbClr val="0000CC"/>
                </a:solidFill>
                <a:cs typeface="Times New Roman" pitchFamily="18" charset="0"/>
              </a:rPr>
              <a:t>.</a:t>
            </a:r>
            <a:endParaRPr lang="en-US">
              <a:solidFill>
                <a:srgbClr val="0000CC"/>
              </a:solidFill>
              <a:cs typeface="Calibri" pitchFamily="34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vi-VN" b="1">
                <a:solidFill>
                  <a:srgbClr val="0000CC"/>
                </a:solidFill>
                <a:cs typeface="Times New Roman" pitchFamily="18" charset="0"/>
              </a:rPr>
              <a:t>B.</a:t>
            </a:r>
            <a:r>
              <a:rPr lang="vi-VN">
                <a:solidFill>
                  <a:srgbClr val="0000CC"/>
                </a:solidFill>
                <a:cs typeface="Times New Roman" pitchFamily="18" charset="0"/>
              </a:rPr>
              <a:t> Mĩ là chủ nợ của Nhật Bản</a:t>
            </a:r>
            <a:r>
              <a:rPr lang="en-US">
                <a:solidFill>
                  <a:srgbClr val="0000CC"/>
                </a:solidFill>
                <a:cs typeface="Times New Roman" pitchFamily="18" charset="0"/>
              </a:rPr>
              <a:t>.</a:t>
            </a:r>
            <a:endParaRPr lang="en-US">
              <a:solidFill>
                <a:srgbClr val="0000CC"/>
              </a:solidFill>
              <a:cs typeface="Calibri" pitchFamily="34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vi-VN" b="1">
                <a:solidFill>
                  <a:srgbClr val="0000CC"/>
                </a:solidFill>
                <a:cs typeface="Times New Roman" pitchFamily="18" charset="0"/>
              </a:rPr>
              <a:t>C.</a:t>
            </a:r>
            <a:r>
              <a:rPr lang="vi-VN">
                <a:solidFill>
                  <a:srgbClr val="0000CC"/>
                </a:solidFill>
                <a:cs typeface="Times New Roman" pitchFamily="18" charset="0"/>
              </a:rPr>
              <a:t> Mĩ nắm ¾ trữ lượng vàng của thế giới</a:t>
            </a:r>
            <a:r>
              <a:rPr lang="en-US">
                <a:solidFill>
                  <a:srgbClr val="0000CC"/>
                </a:solidFill>
                <a:cs typeface="Times New Roman" pitchFamily="18" charset="0"/>
              </a:rPr>
              <a:t>.</a:t>
            </a:r>
            <a:endParaRPr lang="en-US">
              <a:solidFill>
                <a:srgbClr val="0000CC"/>
              </a:solidFill>
              <a:cs typeface="Calibri" pitchFamily="34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vi-VN" b="1">
                <a:solidFill>
                  <a:srgbClr val="0000CC"/>
                </a:solidFill>
                <a:cs typeface="Times New Roman" pitchFamily="18" charset="0"/>
              </a:rPr>
              <a:t>D.</a:t>
            </a:r>
            <a:r>
              <a:rPr lang="vi-VN">
                <a:solidFill>
                  <a:srgbClr val="0000CC"/>
                </a:solidFill>
                <a:cs typeface="Times New Roman" pitchFamily="18" charset="0"/>
              </a:rPr>
              <a:t> Mĩ viện trợ cho các nước Tây Âu</a:t>
            </a:r>
            <a:r>
              <a:rPr lang="en-US">
                <a:solidFill>
                  <a:srgbClr val="0000CC"/>
                </a:solidFill>
                <a:cs typeface="Times New Roman" pitchFamily="18" charset="0"/>
              </a:rPr>
              <a:t>.</a:t>
            </a:r>
            <a:r>
              <a:rPr lang="vi-VN">
                <a:solidFill>
                  <a:srgbClr val="0000CC"/>
                </a:solidFill>
                <a:cs typeface="Times New Roman" pitchFamily="18" charset="0"/>
              </a:rPr>
              <a:t> </a:t>
            </a:r>
            <a:endParaRPr lang="en-US">
              <a:solidFill>
                <a:srgbClr val="0000CC"/>
              </a:solidFill>
              <a:cs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1673" y="5105400"/>
            <a:ext cx="464127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4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 animBg="1"/>
      <p:bldP spid="5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304799"/>
            <a:ext cx="8763000" cy="264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pt-BR" b="1">
                <a:solidFill>
                  <a:srgbClr val="FF0000"/>
                </a:solidFill>
                <a:cs typeface="Times New Roman" pitchFamily="18" charset="0"/>
              </a:rPr>
              <a:t>Câu 3. </a:t>
            </a:r>
            <a:r>
              <a:rPr lang="pt-BR">
                <a:solidFill>
                  <a:srgbClr val="FF0000"/>
                </a:solidFill>
                <a:cs typeface="Times New Roman" pitchFamily="18" charset="0"/>
              </a:rPr>
              <a:t>Vì sao từ năm 1973 kinh tế Mĩ lâm vào tình trạng khủng hoảng và suy thoái kéo dài ?</a:t>
            </a:r>
            <a:endParaRPr lang="en-US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pt-BR" b="1">
                <a:solidFill>
                  <a:srgbClr val="0000CC"/>
                </a:solidFill>
                <a:cs typeface="Times New Roman" pitchFamily="18" charset="0"/>
              </a:rPr>
              <a:t>A.</a:t>
            </a:r>
            <a:r>
              <a:rPr lang="pt-BR">
                <a:solidFill>
                  <a:srgbClr val="0000CC"/>
                </a:solidFill>
                <a:cs typeface="Times New Roman" pitchFamily="18" charset="0"/>
              </a:rPr>
              <a:t> Tác động của cuộc khủng hoảng năng lượng thế giới.</a:t>
            </a:r>
            <a:endParaRPr lang="en-US">
              <a:solidFill>
                <a:srgbClr val="0000CC"/>
              </a:solidFill>
              <a:cs typeface="Calibri" pitchFamily="34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pt-BR" b="1">
                <a:solidFill>
                  <a:srgbClr val="0000CC"/>
                </a:solidFill>
                <a:cs typeface="Times New Roman" pitchFamily="18" charset="0"/>
              </a:rPr>
              <a:t>B.</a:t>
            </a:r>
            <a:r>
              <a:rPr lang="pt-BR">
                <a:solidFill>
                  <a:srgbClr val="0000CC"/>
                </a:solidFill>
                <a:cs typeface="Times New Roman" pitchFamily="18" charset="0"/>
              </a:rPr>
              <a:t> Mĩ tăng cường chạy đua vũ trang.</a:t>
            </a:r>
            <a:endParaRPr lang="en-US">
              <a:solidFill>
                <a:srgbClr val="0000CC"/>
              </a:solidFill>
              <a:cs typeface="Calibri" pitchFamily="34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pt-BR" b="1">
                <a:solidFill>
                  <a:srgbClr val="0000CC"/>
                </a:solidFill>
                <a:cs typeface="Times New Roman" pitchFamily="18" charset="0"/>
              </a:rPr>
              <a:t>C.</a:t>
            </a:r>
            <a:r>
              <a:rPr lang="pt-BR">
                <a:solidFill>
                  <a:srgbClr val="0000CC"/>
                </a:solidFill>
                <a:cs typeface="Times New Roman" pitchFamily="18" charset="0"/>
              </a:rPr>
              <a:t> Sự vươn lên của nền kinh tế Tây Âu, Nhật Bản.</a:t>
            </a:r>
            <a:endParaRPr lang="en-US">
              <a:solidFill>
                <a:srgbClr val="0000CC"/>
              </a:solidFill>
              <a:cs typeface="Calibri" pitchFamily="34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pt-BR" b="1">
                <a:solidFill>
                  <a:srgbClr val="0000CC"/>
                </a:solidFill>
                <a:cs typeface="Times New Roman" pitchFamily="18" charset="0"/>
              </a:rPr>
              <a:t>D.</a:t>
            </a:r>
            <a:r>
              <a:rPr lang="pt-BR">
                <a:solidFill>
                  <a:srgbClr val="0000CC"/>
                </a:solidFill>
                <a:cs typeface="Times New Roman" pitchFamily="18" charset="0"/>
              </a:rPr>
              <a:t> Dự trữ vàng của Mĩ chỉ còn hơn 11 tỉ USD.</a:t>
            </a:r>
            <a:endParaRPr lang="en-US">
              <a:solidFill>
                <a:srgbClr val="0000CC"/>
              </a:solidFill>
              <a:cs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2400" y="1143000"/>
            <a:ext cx="457200" cy="482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7036" y="3124200"/>
            <a:ext cx="872836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pt-BR" b="1">
                <a:solidFill>
                  <a:srgbClr val="FF0000"/>
                </a:solidFill>
                <a:cs typeface="Times New Roman" pitchFamily="18" charset="0"/>
              </a:rPr>
              <a:t>Câu 4. </a:t>
            </a:r>
            <a:r>
              <a:rPr lang="pt-BR">
                <a:solidFill>
                  <a:srgbClr val="FF0000"/>
                </a:solidFill>
                <a:cs typeface="Times New Roman" pitchFamily="18" charset="0"/>
              </a:rPr>
              <a:t>Tình hình kinh tế nước Mĩ từ năm từ 1973 đến năm 1982 ?</a:t>
            </a:r>
            <a:endParaRPr lang="en-US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pt-BR" b="1">
                <a:solidFill>
                  <a:srgbClr val="0000CC"/>
                </a:solidFill>
                <a:cs typeface="Times New Roman" pitchFamily="18" charset="0"/>
              </a:rPr>
              <a:t>A.</a:t>
            </a:r>
            <a:r>
              <a:rPr lang="pt-BR">
                <a:solidFill>
                  <a:srgbClr val="0000CC"/>
                </a:solidFill>
                <a:cs typeface="Times New Roman" pitchFamily="18" charset="0"/>
              </a:rPr>
              <a:t> Tiếp tục ổn định, phát triển.		</a:t>
            </a:r>
          </a:p>
          <a:p>
            <a:pPr eaLnBrk="1" hangingPunct="1">
              <a:lnSpc>
                <a:spcPct val="115000"/>
              </a:lnSpc>
            </a:pPr>
            <a:r>
              <a:rPr lang="pt-BR" b="1">
                <a:solidFill>
                  <a:srgbClr val="0000CC"/>
                </a:solidFill>
                <a:cs typeface="Times New Roman" pitchFamily="18" charset="0"/>
              </a:rPr>
              <a:t>B.</a:t>
            </a:r>
            <a:r>
              <a:rPr lang="pt-BR">
                <a:solidFill>
                  <a:srgbClr val="0000CC"/>
                </a:solidFill>
                <a:cs typeface="Times New Roman" pitchFamily="18" charset="0"/>
              </a:rPr>
              <a:t> Bị các nước Tây Âu vượt qua.</a:t>
            </a:r>
            <a:endParaRPr lang="en-US">
              <a:solidFill>
                <a:srgbClr val="0000CC"/>
              </a:solidFill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pt-BR" b="1">
                <a:solidFill>
                  <a:srgbClr val="0000CC"/>
                </a:solidFill>
                <a:cs typeface="Times New Roman" pitchFamily="18" charset="0"/>
              </a:rPr>
              <a:t>C.</a:t>
            </a:r>
            <a:r>
              <a:rPr lang="pt-BR">
                <a:solidFill>
                  <a:srgbClr val="0000CC"/>
                </a:solidFill>
                <a:cs typeface="Times New Roman" pitchFamily="18" charset="0"/>
              </a:rPr>
              <a:t> Khủng hoảng và suy thoái.		</a:t>
            </a:r>
          </a:p>
          <a:p>
            <a:pPr eaLnBrk="1" hangingPunct="1">
              <a:lnSpc>
                <a:spcPct val="115000"/>
              </a:lnSpc>
            </a:pPr>
            <a:r>
              <a:rPr lang="pt-BR" b="1">
                <a:solidFill>
                  <a:srgbClr val="0000CC"/>
                </a:solidFill>
                <a:cs typeface="Times New Roman" pitchFamily="18" charset="0"/>
              </a:rPr>
              <a:t>D.</a:t>
            </a:r>
            <a:r>
              <a:rPr lang="pt-BR">
                <a:solidFill>
                  <a:srgbClr val="0000CC"/>
                </a:solidFill>
                <a:cs typeface="Times New Roman" pitchFamily="18" charset="0"/>
              </a:rPr>
              <a:t> Là trung tâm kinh tế - tài chính duy nhất thế giới.</a:t>
            </a:r>
            <a:endParaRPr lang="en-US">
              <a:solidFill>
                <a:srgbClr val="0000CC"/>
              </a:solidFill>
              <a:cs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" y="4495800"/>
            <a:ext cx="4572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2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457200"/>
            <a:ext cx="8458200" cy="42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ts val="238"/>
              </a:spcBef>
              <a:spcAft>
                <a:spcPts val="238"/>
              </a:spcAft>
            </a:pPr>
            <a:r>
              <a:rPr lang="en-US" b="1">
                <a:solidFill>
                  <a:srgbClr val="FF0000"/>
                </a:solidFill>
                <a:cs typeface="Calibri" pitchFamily="34" charset="0"/>
              </a:rPr>
              <a:t>Câu 5:</a:t>
            </a:r>
            <a:r>
              <a:rPr lang="en-US">
                <a:solidFill>
                  <a:srgbClr val="FF0000"/>
                </a:solidFill>
                <a:cs typeface="Calibri" pitchFamily="34" charset="0"/>
              </a:rPr>
              <a:t> </a:t>
            </a: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Nội dung nào sau đây </a:t>
            </a:r>
            <a:r>
              <a:rPr lang="en-US" b="1" u="sng">
                <a:solidFill>
                  <a:srgbClr val="FF0000"/>
                </a:solidFill>
                <a:cs typeface="Times New Roman" pitchFamily="18" charset="0"/>
              </a:rPr>
              <a:t>không</a:t>
            </a: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 phải là mục tiêu cơ bản trong “chiến lược toàn cầu " của Mỹ</a:t>
            </a:r>
          </a:p>
          <a:p>
            <a:pPr algn="just" eaLnBrk="1" hangingPunct="1">
              <a:lnSpc>
                <a:spcPct val="120000"/>
              </a:lnSpc>
              <a:spcBef>
                <a:spcPts val="238"/>
              </a:spcBef>
              <a:spcAft>
                <a:spcPts val="238"/>
              </a:spcAft>
            </a:pPr>
            <a:r>
              <a:rPr lang="en-US" b="1">
                <a:solidFill>
                  <a:srgbClr val="0000CC"/>
                </a:solidFill>
                <a:cs typeface="Times New Roman" pitchFamily="18" charset="0"/>
              </a:rPr>
              <a:t>A</a:t>
            </a:r>
            <a:r>
              <a:rPr lang="en-US">
                <a:solidFill>
                  <a:srgbClr val="0000CC"/>
                </a:solidFill>
                <a:cs typeface="Times New Roman" pitchFamily="18" charset="0"/>
              </a:rPr>
              <a:t>. Đàn áp phong trào giải phóng dân tộc, khống chế các nước đồng minh.</a:t>
            </a:r>
            <a:r>
              <a:rPr lang="en-US" b="1">
                <a:solidFill>
                  <a:srgbClr val="0000CC"/>
                </a:solidFill>
                <a:cs typeface="Calibri" pitchFamily="34" charset="0"/>
              </a:rPr>
              <a:t>	</a:t>
            </a:r>
            <a:endParaRPr lang="en-US">
              <a:solidFill>
                <a:srgbClr val="0000CC"/>
              </a:solidFill>
              <a:cs typeface="Calibri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238"/>
              </a:spcBef>
              <a:spcAft>
                <a:spcPts val="238"/>
              </a:spcAft>
            </a:pPr>
            <a:r>
              <a:rPr lang="en-US" b="1">
                <a:solidFill>
                  <a:srgbClr val="0000CC"/>
                </a:solidFill>
                <a:cs typeface="Calibri" pitchFamily="34" charset="0"/>
              </a:rPr>
              <a:t>B.</a:t>
            </a:r>
            <a:r>
              <a:rPr lang="en-US">
                <a:solidFill>
                  <a:srgbClr val="0000CC"/>
                </a:solidFill>
                <a:cs typeface="Calibri" pitchFamily="34" charset="0"/>
              </a:rPr>
              <a:t> </a:t>
            </a:r>
            <a:r>
              <a:rPr lang="en-US">
                <a:solidFill>
                  <a:srgbClr val="0000CC"/>
                </a:solidFill>
                <a:cs typeface="Times New Roman" pitchFamily="18" charset="0"/>
              </a:rPr>
              <a:t>Ngăn chặn, đẩy lùi rồi tiến tới tiêu diệt các nước xã hội chủ nghĩa.</a:t>
            </a:r>
            <a:r>
              <a:rPr lang="en-US" b="1">
                <a:solidFill>
                  <a:srgbClr val="0000CC"/>
                </a:solidFill>
                <a:cs typeface="Calibri" pitchFamily="34" charset="0"/>
              </a:rPr>
              <a:t>	</a:t>
            </a:r>
            <a:endParaRPr lang="en-US">
              <a:solidFill>
                <a:srgbClr val="0000CC"/>
              </a:solidFill>
              <a:cs typeface="Calibri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238"/>
              </a:spcBef>
              <a:spcAft>
                <a:spcPts val="238"/>
              </a:spcAft>
            </a:pPr>
            <a:r>
              <a:rPr lang="en-US" b="1">
                <a:solidFill>
                  <a:srgbClr val="0000CC"/>
                </a:solidFill>
                <a:cs typeface="Calibri" pitchFamily="34" charset="0"/>
              </a:rPr>
              <a:t>C.</a:t>
            </a:r>
            <a:r>
              <a:rPr lang="en-US">
                <a:solidFill>
                  <a:srgbClr val="0000CC"/>
                </a:solidFill>
                <a:cs typeface="Calibri" pitchFamily="34" charset="0"/>
              </a:rPr>
              <a:t> </a:t>
            </a:r>
            <a:r>
              <a:rPr lang="en-US">
                <a:solidFill>
                  <a:srgbClr val="0000CC"/>
                </a:solidFill>
                <a:cs typeface="Times New Roman" pitchFamily="18" charset="0"/>
              </a:rPr>
              <a:t>Khống chế, nô dịch các nước đồng minh của Mĩ.</a:t>
            </a:r>
            <a:r>
              <a:rPr lang="en-US" b="1">
                <a:solidFill>
                  <a:srgbClr val="0000CC"/>
                </a:solidFill>
                <a:cs typeface="Calibri" pitchFamily="34" charset="0"/>
              </a:rPr>
              <a:t>	</a:t>
            </a:r>
            <a:endParaRPr lang="en-US">
              <a:solidFill>
                <a:srgbClr val="0000CC"/>
              </a:solidFill>
              <a:cs typeface="Calibri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238"/>
              </a:spcBef>
              <a:spcAft>
                <a:spcPts val="238"/>
              </a:spcAft>
            </a:pPr>
            <a:r>
              <a:rPr lang="en-US" b="1">
                <a:solidFill>
                  <a:srgbClr val="0000CC"/>
                </a:solidFill>
                <a:cs typeface="Calibri" pitchFamily="34" charset="0"/>
              </a:rPr>
              <a:t>D.</a:t>
            </a:r>
            <a:r>
              <a:rPr lang="en-US">
                <a:solidFill>
                  <a:srgbClr val="0000CC"/>
                </a:solidFill>
                <a:cs typeface="Calibri" pitchFamily="34" charset="0"/>
              </a:rPr>
              <a:t> </a:t>
            </a:r>
            <a:r>
              <a:rPr lang="en-US">
                <a:solidFill>
                  <a:srgbClr val="0000CC"/>
                </a:solidFill>
                <a:cs typeface="Times New Roman" pitchFamily="18" charset="0"/>
              </a:rPr>
              <a:t>Sử dụng khẩu hiệu “ Thúc đẩy dân chủ " để can thiệp vào nội bộ nước khác.</a:t>
            </a:r>
            <a:endParaRPr lang="en-US">
              <a:solidFill>
                <a:srgbClr val="0000CC"/>
              </a:solidFill>
              <a:cs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" y="3733800"/>
            <a:ext cx="3810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8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295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ts val="238"/>
              </a:spcBef>
              <a:spcAft>
                <a:spcPts val="238"/>
              </a:spcAft>
            </a:pPr>
            <a:r>
              <a:rPr lang="en-US" b="1">
                <a:solidFill>
                  <a:srgbClr val="FF0000"/>
                </a:solidFill>
                <a:cs typeface="Calibri" pitchFamily="34" charset="0"/>
              </a:rPr>
              <a:t>Câu 6:</a:t>
            </a:r>
            <a:r>
              <a:rPr lang="en-US">
                <a:solidFill>
                  <a:srgbClr val="FF0000"/>
                </a:solidFill>
                <a:cs typeface="Calibri" pitchFamily="34" charset="0"/>
              </a:rPr>
              <a:t> </a:t>
            </a: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Mĩ dựa trên cơ sở nào sau đây để đề ra “Chiến lược toàn cầu"?</a:t>
            </a:r>
          </a:p>
          <a:p>
            <a:pPr algn="just" eaLnBrk="1" hangingPunct="1">
              <a:lnSpc>
                <a:spcPct val="120000"/>
              </a:lnSpc>
              <a:spcBef>
                <a:spcPts val="238"/>
              </a:spcBef>
              <a:spcAft>
                <a:spcPts val="238"/>
              </a:spcAft>
            </a:pPr>
            <a:r>
              <a:rPr lang="en-US" b="1">
                <a:solidFill>
                  <a:srgbClr val="0000CC"/>
                </a:solidFill>
                <a:cs typeface="Times New Roman" pitchFamily="18" charset="0"/>
              </a:rPr>
              <a:t>A</a:t>
            </a:r>
            <a:r>
              <a:rPr lang="en-US">
                <a:solidFill>
                  <a:srgbClr val="0000CC"/>
                </a:solidFill>
                <a:cs typeface="Times New Roman" pitchFamily="18" charset="0"/>
              </a:rPr>
              <a:t>. Sự hợp tác của các nước tư bản Tây Âu.</a:t>
            </a:r>
            <a:r>
              <a:rPr lang="en-US" b="1">
                <a:solidFill>
                  <a:srgbClr val="0000CC"/>
                </a:solidFill>
                <a:cs typeface="Calibri" pitchFamily="34" charset="0"/>
              </a:rPr>
              <a:t>	</a:t>
            </a:r>
            <a:endParaRPr lang="en-US">
              <a:solidFill>
                <a:srgbClr val="0000CC"/>
              </a:solidFill>
              <a:cs typeface="Calibri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238"/>
              </a:spcBef>
              <a:spcAft>
                <a:spcPts val="238"/>
              </a:spcAft>
            </a:pPr>
            <a:r>
              <a:rPr lang="en-US" b="1">
                <a:solidFill>
                  <a:srgbClr val="0000CC"/>
                </a:solidFill>
                <a:cs typeface="Calibri" pitchFamily="34" charset="0"/>
              </a:rPr>
              <a:t>B.</a:t>
            </a:r>
            <a:r>
              <a:rPr lang="en-US">
                <a:solidFill>
                  <a:srgbClr val="0000CC"/>
                </a:solidFill>
                <a:cs typeface="Calibri" pitchFamily="34" charset="0"/>
              </a:rPr>
              <a:t> </a:t>
            </a:r>
            <a:r>
              <a:rPr lang="en-US">
                <a:solidFill>
                  <a:srgbClr val="0000CC"/>
                </a:solidFill>
                <a:cs typeface="Times New Roman" pitchFamily="18" charset="0"/>
              </a:rPr>
              <a:t>Sự cạnh tranh quyết liệt của Tây Âu và Nhật Bản.</a:t>
            </a:r>
            <a:r>
              <a:rPr lang="en-US" b="1">
                <a:solidFill>
                  <a:srgbClr val="0000CC"/>
                </a:solidFill>
                <a:cs typeface="Calibri" pitchFamily="34" charset="0"/>
              </a:rPr>
              <a:t>	</a:t>
            </a:r>
            <a:endParaRPr lang="en-US">
              <a:solidFill>
                <a:srgbClr val="0000CC"/>
              </a:solidFill>
              <a:cs typeface="Calibri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238"/>
              </a:spcBef>
              <a:spcAft>
                <a:spcPts val="238"/>
              </a:spcAft>
            </a:pPr>
            <a:r>
              <a:rPr lang="en-US" b="1">
                <a:solidFill>
                  <a:srgbClr val="0000CC"/>
                </a:solidFill>
                <a:cs typeface="Calibri" pitchFamily="34" charset="0"/>
              </a:rPr>
              <a:t>C.</a:t>
            </a:r>
            <a:r>
              <a:rPr lang="en-US">
                <a:solidFill>
                  <a:srgbClr val="0000CC"/>
                </a:solidFill>
                <a:cs typeface="Calibri" pitchFamily="34" charset="0"/>
              </a:rPr>
              <a:t> </a:t>
            </a:r>
            <a:r>
              <a:rPr lang="en-US">
                <a:solidFill>
                  <a:srgbClr val="0000CC"/>
                </a:solidFill>
                <a:cs typeface="Times New Roman" pitchFamily="18" charset="0"/>
              </a:rPr>
              <a:t>Sự phát triển của phong trào giải phóng dân tộc.</a:t>
            </a:r>
            <a:r>
              <a:rPr lang="en-US" b="1">
                <a:solidFill>
                  <a:srgbClr val="0000CC"/>
                </a:solidFill>
                <a:cs typeface="Calibri" pitchFamily="34" charset="0"/>
              </a:rPr>
              <a:t>	</a:t>
            </a:r>
            <a:endParaRPr lang="en-US">
              <a:solidFill>
                <a:srgbClr val="0000CC"/>
              </a:solidFill>
              <a:cs typeface="Calibri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238"/>
              </a:spcBef>
              <a:spcAft>
                <a:spcPts val="238"/>
              </a:spcAft>
            </a:pPr>
            <a:r>
              <a:rPr lang="en-US" b="1">
                <a:solidFill>
                  <a:srgbClr val="0000CC"/>
                </a:solidFill>
                <a:cs typeface="Calibri" pitchFamily="34" charset="0"/>
              </a:rPr>
              <a:t>D.</a:t>
            </a:r>
            <a:r>
              <a:rPr lang="en-US">
                <a:solidFill>
                  <a:srgbClr val="0000CC"/>
                </a:solidFill>
                <a:cs typeface="Calibri" pitchFamily="34" charset="0"/>
              </a:rPr>
              <a:t> </a:t>
            </a:r>
            <a:r>
              <a:rPr lang="en-US">
                <a:solidFill>
                  <a:srgbClr val="0000CC"/>
                </a:solidFill>
                <a:cs typeface="Times New Roman" pitchFamily="18" charset="0"/>
              </a:rPr>
              <a:t>Tiềm lực kinh tế, quân sự và khoa học kĩ thuật vượt trội.</a:t>
            </a:r>
            <a:endParaRPr lang="en-US">
              <a:solidFill>
                <a:srgbClr val="0000CC"/>
              </a:solidFill>
              <a:cs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" y="27432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0164" y="3429000"/>
            <a:ext cx="8229600" cy="29567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ts val="238"/>
              </a:spcBef>
              <a:spcAft>
                <a:spcPts val="238"/>
              </a:spcAft>
              <a:defRPr/>
            </a:pPr>
            <a:r>
              <a:rPr lang="en-US" b="1">
                <a:solidFill>
                  <a:srgbClr val="FF0000"/>
                </a:solidFill>
                <a:cs typeface="Calibri" panose="020F0502020204030204" pitchFamily="34" charset="0"/>
              </a:rPr>
              <a:t>Câu 7:</a:t>
            </a:r>
            <a:r>
              <a:rPr lang="en-US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>
                <a:solidFill>
                  <a:srgbClr val="FF0000"/>
                </a:solidFill>
                <a:cs typeface="Times New Roman" panose="02020603050405020304" pitchFamily="18" charset="0"/>
              </a:rPr>
              <a:t>Từ những năm 90 của thế kỷ XX , Mĩ sử dụng công cụ nào để can thiệp vào công việc nội bộ của các nước?</a:t>
            </a:r>
            <a:endParaRPr lang="en-US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238"/>
              </a:spcBef>
              <a:spcAft>
                <a:spcPts val="238"/>
              </a:spcAft>
              <a:defRPr/>
            </a:pPr>
            <a:r>
              <a:rPr lang="en-US" b="1">
                <a:solidFill>
                  <a:srgbClr val="0000CC"/>
                </a:solidFill>
                <a:cs typeface="Times New Roman" panose="02020603050405020304" pitchFamily="18" charset="0"/>
              </a:rPr>
              <a:t>A</a:t>
            </a:r>
            <a:r>
              <a:rPr lang="en-US">
                <a:solidFill>
                  <a:srgbClr val="0000CC"/>
                </a:solidFill>
                <a:cs typeface="Times New Roman" panose="02020603050405020304" pitchFamily="18" charset="0"/>
              </a:rPr>
              <a:t>. Tiền </a:t>
            </a:r>
            <a:r>
              <a:rPr lang="en-US" dirty="0" err="1">
                <a:solidFill>
                  <a:srgbClr val="0000CC"/>
                </a:solidFill>
                <a:cs typeface="Times New Roman" panose="02020603050405020304" pitchFamily="18" charset="0"/>
              </a:rPr>
              <a:t>vốn</a:t>
            </a:r>
            <a:r>
              <a:rPr 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0000CC"/>
                </a:solidFill>
                <a:cs typeface="Times New Roman" panose="02020603050405020304" pitchFamily="18" charset="0"/>
              </a:rPr>
              <a:t>đầu</a:t>
            </a:r>
            <a:r>
              <a:rPr lang="en-US">
                <a:solidFill>
                  <a:srgbClr val="0000CC"/>
                </a:solidFill>
                <a:cs typeface="Times New Roman" panose="02020603050405020304" pitchFamily="18" charset="0"/>
              </a:rPr>
              <a:t> tư.</a:t>
            </a:r>
            <a:r>
              <a:rPr lang="en-US" b="1" dirty="0">
                <a:solidFill>
                  <a:srgbClr val="0000CC"/>
                </a:solidFill>
                <a:cs typeface="Calibri" panose="020F0502020204030204" pitchFamily="34" charset="0"/>
              </a:rPr>
              <a:t>	</a:t>
            </a:r>
          </a:p>
          <a:p>
            <a:pPr algn="just" eaLnBrk="1" hangingPunct="1">
              <a:lnSpc>
                <a:spcPct val="120000"/>
              </a:lnSpc>
              <a:spcBef>
                <a:spcPts val="238"/>
              </a:spcBef>
              <a:spcAft>
                <a:spcPts val="238"/>
              </a:spcAft>
              <a:defRPr/>
            </a:pPr>
            <a:r>
              <a:rPr lang="en-US" b="1">
                <a:solidFill>
                  <a:srgbClr val="0000CC"/>
                </a:solidFill>
                <a:cs typeface="Calibri" panose="020F0502020204030204" pitchFamily="34" charset="0"/>
              </a:rPr>
              <a:t>B.</a:t>
            </a:r>
            <a:r>
              <a:rPr lang="en-US">
                <a:solidFill>
                  <a:srgbClr val="0000CC"/>
                </a:solidFill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cs typeface="Times New Roman" panose="02020603050405020304" pitchFamily="18" charset="0"/>
              </a:rPr>
              <a:t>Sức</a:t>
            </a:r>
            <a:r>
              <a:rPr 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cs typeface="Times New Roman" panose="02020603050405020304" pitchFamily="18" charset="0"/>
              </a:rPr>
              <a:t>mạnh</a:t>
            </a:r>
            <a:r>
              <a:rPr 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0000CC"/>
                </a:solidFill>
                <a:cs typeface="Times New Roman" panose="02020603050405020304" pitchFamily="18" charset="0"/>
              </a:rPr>
              <a:t>quân</a:t>
            </a:r>
            <a:r>
              <a:rPr lang="en-US">
                <a:solidFill>
                  <a:srgbClr val="0000CC"/>
                </a:solidFill>
                <a:cs typeface="Times New Roman" panose="02020603050405020304" pitchFamily="18" charset="0"/>
              </a:rPr>
              <a:t> sự.</a:t>
            </a:r>
            <a:endParaRPr lang="en-US" dirty="0">
              <a:solidFill>
                <a:srgbClr val="0000CC"/>
              </a:solidFill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238"/>
              </a:spcBef>
              <a:spcAft>
                <a:spcPts val="238"/>
              </a:spcAft>
              <a:defRPr/>
            </a:pPr>
            <a:r>
              <a:rPr lang="en-US" b="1" dirty="0">
                <a:solidFill>
                  <a:srgbClr val="0000CC"/>
                </a:solidFill>
                <a:cs typeface="Calibri" panose="020F0502020204030204" pitchFamily="34" charset="0"/>
              </a:rPr>
              <a:t>C.</a:t>
            </a:r>
            <a:r>
              <a:rPr lang="en-US" dirty="0">
                <a:solidFill>
                  <a:srgbClr val="0000CC"/>
                </a:solidFill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cs typeface="Times New Roman" panose="02020603050405020304" pitchFamily="18" charset="0"/>
              </a:rPr>
              <a:t>Khẩu</a:t>
            </a:r>
            <a:r>
              <a:rPr 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cs typeface="Times New Roman" panose="02020603050405020304" pitchFamily="18" charset="0"/>
              </a:rPr>
              <a:t>hiệu</a:t>
            </a:r>
            <a:r>
              <a:rPr 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“ </a:t>
            </a:r>
            <a:r>
              <a:rPr lang="en-US" dirty="0" err="1">
                <a:solidFill>
                  <a:srgbClr val="0000CC"/>
                </a:solidFill>
                <a:cs typeface="Times New Roman" panose="02020603050405020304" pitchFamily="18" charset="0"/>
              </a:rPr>
              <a:t>Thúc</a:t>
            </a:r>
            <a:r>
              <a:rPr 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đẩy</a:t>
            </a:r>
            <a:r>
              <a:rPr 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0000CC"/>
                </a:solidFill>
                <a:cs typeface="Times New Roman" panose="02020603050405020304" pitchFamily="18" charset="0"/>
              </a:rPr>
              <a:t>chủ</a:t>
            </a:r>
            <a:r>
              <a:rPr lang="en-US">
                <a:solidFill>
                  <a:srgbClr val="0000CC"/>
                </a:solidFill>
                <a:cs typeface="Times New Roman" panose="02020603050405020304" pitchFamily="18" charset="0"/>
              </a:rPr>
              <a:t> “.</a:t>
            </a:r>
            <a:r>
              <a:rPr lang="en-US" b="1" dirty="0">
                <a:solidFill>
                  <a:srgbClr val="0000CC"/>
                </a:solidFill>
                <a:cs typeface="Calibri" panose="020F0502020204030204" pitchFamily="34" charset="0"/>
              </a:rPr>
              <a:t>	</a:t>
            </a:r>
          </a:p>
          <a:p>
            <a:pPr algn="just" eaLnBrk="1" hangingPunct="1">
              <a:lnSpc>
                <a:spcPct val="120000"/>
              </a:lnSpc>
              <a:spcBef>
                <a:spcPts val="238"/>
              </a:spcBef>
              <a:spcAft>
                <a:spcPts val="238"/>
              </a:spcAft>
              <a:defRPr/>
            </a:pPr>
            <a:r>
              <a:rPr lang="en-US" b="1" dirty="0">
                <a:solidFill>
                  <a:srgbClr val="0000CC"/>
                </a:solidFill>
                <a:cs typeface="Calibri" panose="020F0502020204030204" pitchFamily="34" charset="0"/>
              </a:rPr>
              <a:t>D.</a:t>
            </a:r>
            <a:r>
              <a:rPr lang="en-US" dirty="0">
                <a:solidFill>
                  <a:srgbClr val="0000CC"/>
                </a:solidFill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cs typeface="Times New Roman" panose="02020603050405020304" pitchFamily="18" charset="0"/>
              </a:rPr>
              <a:t>Chủ</a:t>
            </a:r>
            <a:r>
              <a:rPr 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cs typeface="Times New Roman" panose="02020603050405020304" pitchFamily="18" charset="0"/>
              </a:rPr>
              <a:t>nghĩa</a:t>
            </a:r>
            <a:r>
              <a:rPr 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0000CC"/>
                </a:solidFill>
                <a:cs typeface="Times New Roman" panose="02020603050405020304" pitchFamily="18" charset="0"/>
              </a:rPr>
              <a:t>khủng</a:t>
            </a:r>
            <a:r>
              <a:rPr lang="en-US">
                <a:solidFill>
                  <a:srgbClr val="0000CC"/>
                </a:solidFill>
                <a:cs typeface="Times New Roman" panose="02020603050405020304" pitchFamily="18" charset="0"/>
              </a:rPr>
              <a:t> bố.</a:t>
            </a:r>
            <a:endParaRPr lang="en-US" dirty="0">
              <a:solidFill>
                <a:srgbClr val="0000CC"/>
              </a:solidFill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70164" y="5410200"/>
            <a:ext cx="415636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8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691864-396C-4741-9929-80A4AE6D1E55}"/>
              </a:ext>
            </a:extLst>
          </p:cNvPr>
          <p:cNvSpPr/>
          <p:nvPr/>
        </p:nvSpPr>
        <p:spPr>
          <a:xfrm>
            <a:off x="1524000" y="1982450"/>
            <a:ext cx="6248400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spc="50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BÀI HỌC KẾT THÚC</a:t>
            </a:r>
          </a:p>
          <a:p>
            <a:pPr algn="ctr">
              <a:defRPr/>
            </a:pPr>
            <a:endParaRPr lang="en-US" sz="2800" b="1" spc="50" dirty="0">
              <a:ln w="0"/>
              <a:blipFill>
                <a:blip r:embed="rId2"/>
                <a:tile tx="0" ty="0" sx="100000" sy="100000" flip="none" algn="tl"/>
              </a:blip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spc="50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CHÚC CÁC EM HỌC TỐT!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914400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 BÀI HỌC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29718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2. CHÍNH SÁCH ĐỐI NGOẠI</a:t>
            </a:r>
          </a:p>
        </p:txBody>
      </p:sp>
      <p:sp>
        <p:nvSpPr>
          <p:cNvPr id="8" name="Rectangle 7"/>
          <p:cNvSpPr/>
          <p:nvPr/>
        </p:nvSpPr>
        <p:spPr>
          <a:xfrm>
            <a:off x="865909" y="1978967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TÌNH HÌNH KINH TẾ VÀ KHKT</a:t>
            </a:r>
          </a:p>
        </p:txBody>
      </p:sp>
    </p:spTree>
    <p:extLst>
      <p:ext uri="{BB962C8B-B14F-4D97-AF65-F5344CB8AC3E}">
        <p14:creationId xmlns:p14="http://schemas.microsoft.com/office/powerpoint/2010/main" val="423754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aki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4" y="2286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74964" y="5410200"/>
            <a:ext cx="7772400" cy="1200325"/>
          </a:xfrm>
          <a:prstGeom prst="rect">
            <a:avLst/>
          </a:prstGeom>
          <a:noFill/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tích:</a:t>
            </a:r>
            <a:r>
              <a:rPr lang="en-US" dirty="0"/>
              <a:t>²</a:t>
            </a: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9,8 </a:t>
            </a:r>
            <a:r>
              <a:rPr lang="en-US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km² (</a:t>
            </a:r>
            <a:r>
              <a:rPr lang="en-US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TG)</a:t>
            </a:r>
          </a:p>
          <a:p>
            <a:pPr>
              <a:defRPr/>
            </a:pP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331 </a:t>
            </a:r>
            <a:r>
              <a:rPr lang="en-US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(2021 - </a:t>
            </a:r>
            <a:r>
              <a:rPr lang="en-US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TG)</a:t>
            </a:r>
          </a:p>
          <a:p>
            <a:pPr>
              <a:defRPr/>
            </a:pP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Washington</a:t>
            </a:r>
          </a:p>
        </p:txBody>
      </p:sp>
    </p:spTree>
    <p:extLst>
      <p:ext uri="{BB962C8B-B14F-4D97-AF65-F5344CB8AC3E}">
        <p14:creationId xmlns:p14="http://schemas.microsoft.com/office/powerpoint/2010/main" val="195464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9940" y="817666"/>
            <a:ext cx="6792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khoa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1412675"/>
            <a:ext cx="2822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Kinh tế: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1600200" y="2340774"/>
            <a:ext cx="6553200" cy="2350616"/>
          </a:xfrm>
          <a:prstGeom prst="cloudCallout">
            <a:avLst>
              <a:gd name="adj1" fmla="val -45992"/>
              <a:gd name="adj2" fmla="val 11731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 hình kinh tế của nước Mĩ sau chiến tranh thế giới thứ hai như thế nào?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52400" y="1964353"/>
            <a:ext cx="8763000" cy="48936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457200" indent="-457200" algn="just" eaLnBrk="1" hangingPunct="1">
              <a:spcBef>
                <a:spcPct val="50000"/>
              </a:spcBef>
              <a:defRPr/>
            </a:pPr>
            <a:r>
              <a:rPr lang="fr-FR" dirty="0">
                <a:solidFill>
                  <a:srgbClr val="0000CC"/>
                </a:solidFill>
              </a:rPr>
              <a:t>- </a:t>
            </a:r>
            <a:r>
              <a:rPr lang="fr-FR" dirty="0" err="1">
                <a:solidFill>
                  <a:srgbClr val="0000CC"/>
                </a:solidFill>
              </a:rPr>
              <a:t>Sau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chiến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tranh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thế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giới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thứ</a:t>
            </a:r>
            <a:r>
              <a:rPr lang="fr-FR" dirty="0">
                <a:solidFill>
                  <a:srgbClr val="0000CC"/>
                </a:solidFill>
              </a:rPr>
              <a:t> 2, </a:t>
            </a:r>
            <a:r>
              <a:rPr lang="fr-FR" dirty="0" err="1">
                <a:solidFill>
                  <a:srgbClr val="0000CC"/>
                </a:solidFill>
              </a:rPr>
              <a:t>nền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kinh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tế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Mĩ</a:t>
            </a:r>
            <a:r>
              <a:rPr lang="fr-FR" dirty="0">
                <a:solidFill>
                  <a:srgbClr val="0000CC"/>
                </a:solidFill>
              </a:rPr>
              <a:t>  </a:t>
            </a:r>
            <a:r>
              <a:rPr lang="fr-FR" b="1" dirty="0" err="1">
                <a:solidFill>
                  <a:srgbClr val="0000CC"/>
                </a:solidFill>
              </a:rPr>
              <a:t>phát</a:t>
            </a:r>
            <a:r>
              <a:rPr lang="fr-FR" b="1" dirty="0">
                <a:solidFill>
                  <a:srgbClr val="0000CC"/>
                </a:solidFill>
              </a:rPr>
              <a:t> </a:t>
            </a:r>
            <a:r>
              <a:rPr lang="fr-FR" b="1" dirty="0" err="1">
                <a:solidFill>
                  <a:srgbClr val="0000CC"/>
                </a:solidFill>
              </a:rPr>
              <a:t>triển</a:t>
            </a:r>
            <a:r>
              <a:rPr lang="fr-FR" b="1" dirty="0">
                <a:solidFill>
                  <a:srgbClr val="0000CC"/>
                </a:solidFill>
              </a:rPr>
              <a:t> </a:t>
            </a:r>
            <a:r>
              <a:rPr lang="fr-FR" b="1" dirty="0" err="1">
                <a:solidFill>
                  <a:srgbClr val="0000CC"/>
                </a:solidFill>
              </a:rPr>
              <a:t>mạnh</a:t>
            </a:r>
            <a:r>
              <a:rPr lang="fr-FR" b="1" dirty="0">
                <a:solidFill>
                  <a:srgbClr val="0000CC"/>
                </a:solidFill>
              </a:rPr>
              <a:t> </a:t>
            </a:r>
            <a:r>
              <a:rPr lang="fr-FR" b="1" dirty="0" err="1">
                <a:solidFill>
                  <a:srgbClr val="0000CC"/>
                </a:solidFill>
              </a:rPr>
              <a:t>mẽ</a:t>
            </a:r>
            <a:r>
              <a:rPr lang="fr-FR" dirty="0">
                <a:solidFill>
                  <a:srgbClr val="0000CC"/>
                </a:solidFill>
              </a:rPr>
              <a:t>: 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fr-FR" dirty="0">
                <a:solidFill>
                  <a:srgbClr val="0000CC"/>
                </a:solidFill>
              </a:rPr>
              <a:t>   + </a:t>
            </a:r>
            <a:r>
              <a:rPr lang="fr-FR" dirty="0" err="1">
                <a:solidFill>
                  <a:srgbClr val="0000CC"/>
                </a:solidFill>
              </a:rPr>
              <a:t>Sản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lượng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công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nghiệp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chiếm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hơn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một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nửa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công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nghiệp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thế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giới</a:t>
            </a:r>
            <a:r>
              <a:rPr lang="fr-FR" dirty="0">
                <a:solidFill>
                  <a:srgbClr val="0000CC"/>
                </a:solidFill>
              </a:rPr>
              <a:t> (1948 – </a:t>
            </a:r>
            <a:r>
              <a:rPr lang="fr-FR" dirty="0" err="1">
                <a:solidFill>
                  <a:srgbClr val="0000CC"/>
                </a:solidFill>
              </a:rPr>
              <a:t>hơn</a:t>
            </a:r>
            <a:r>
              <a:rPr lang="fr-FR" dirty="0">
                <a:solidFill>
                  <a:srgbClr val="0000CC"/>
                </a:solidFill>
              </a:rPr>
              <a:t> 56%). 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fr-FR" dirty="0">
                <a:solidFill>
                  <a:srgbClr val="0000CC"/>
                </a:solidFill>
              </a:rPr>
              <a:t>+ </a:t>
            </a:r>
            <a:r>
              <a:rPr lang="fr-FR" dirty="0" err="1">
                <a:solidFill>
                  <a:srgbClr val="0000CC"/>
                </a:solidFill>
              </a:rPr>
              <a:t>Sản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lượng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nông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nghiệp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năm</a:t>
            </a:r>
            <a:r>
              <a:rPr lang="fr-FR" dirty="0">
                <a:solidFill>
                  <a:srgbClr val="0000CC"/>
                </a:solidFill>
              </a:rPr>
              <a:t> 1949 </a:t>
            </a:r>
            <a:r>
              <a:rPr lang="fr-FR" dirty="0" err="1">
                <a:solidFill>
                  <a:srgbClr val="0000CC"/>
                </a:solidFill>
              </a:rPr>
              <a:t>bằng</a:t>
            </a:r>
            <a:r>
              <a:rPr lang="fr-FR" dirty="0">
                <a:solidFill>
                  <a:srgbClr val="0000CC"/>
                </a:solidFill>
              </a:rPr>
              <a:t> 2 </a:t>
            </a:r>
            <a:r>
              <a:rPr lang="fr-FR" dirty="0" err="1">
                <a:solidFill>
                  <a:srgbClr val="0000CC"/>
                </a:solidFill>
              </a:rPr>
              <a:t>lần</a:t>
            </a:r>
            <a:r>
              <a:rPr lang="fr-FR" dirty="0">
                <a:solidFill>
                  <a:srgbClr val="0000CC"/>
                </a:solidFill>
              </a:rPr>
              <a:t> SL </a:t>
            </a:r>
            <a:r>
              <a:rPr lang="fr-FR" dirty="0" err="1">
                <a:solidFill>
                  <a:srgbClr val="0000CC"/>
                </a:solidFill>
              </a:rPr>
              <a:t>của</a:t>
            </a:r>
            <a:r>
              <a:rPr lang="fr-FR" dirty="0">
                <a:solidFill>
                  <a:srgbClr val="0000CC"/>
                </a:solidFill>
              </a:rPr>
              <a:t> Anh, </a:t>
            </a:r>
            <a:r>
              <a:rPr lang="fr-FR" dirty="0" err="1">
                <a:solidFill>
                  <a:srgbClr val="0000CC"/>
                </a:solidFill>
              </a:rPr>
              <a:t>Pháp</a:t>
            </a:r>
            <a:r>
              <a:rPr lang="fr-FR" dirty="0">
                <a:solidFill>
                  <a:srgbClr val="0000CC"/>
                </a:solidFill>
              </a:rPr>
              <a:t>, </a:t>
            </a:r>
            <a:r>
              <a:rPr lang="fr-FR" dirty="0" err="1">
                <a:solidFill>
                  <a:srgbClr val="0000CC"/>
                </a:solidFill>
              </a:rPr>
              <a:t>Đức</a:t>
            </a:r>
            <a:r>
              <a:rPr lang="fr-FR" dirty="0">
                <a:solidFill>
                  <a:srgbClr val="0000CC"/>
                </a:solidFill>
              </a:rPr>
              <a:t>, Ý, </a:t>
            </a:r>
            <a:r>
              <a:rPr lang="fr-FR" dirty="0" err="1">
                <a:solidFill>
                  <a:srgbClr val="0000CC"/>
                </a:solidFill>
              </a:rPr>
              <a:t>Nhật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Bản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cộng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lại</a:t>
            </a:r>
            <a:r>
              <a:rPr lang="fr-FR" dirty="0">
                <a:solidFill>
                  <a:srgbClr val="0000CC"/>
                </a:solidFill>
              </a:rPr>
              <a:t>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fr-FR" dirty="0">
                <a:solidFill>
                  <a:srgbClr val="0000CC"/>
                </a:solidFill>
              </a:rPr>
              <a:t>+ 3/4 </a:t>
            </a:r>
            <a:r>
              <a:rPr lang="fr-FR" dirty="0" err="1">
                <a:solidFill>
                  <a:srgbClr val="0000CC"/>
                </a:solidFill>
              </a:rPr>
              <a:t>dự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trữ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vàng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thế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giới</a:t>
            </a:r>
            <a:r>
              <a:rPr lang="fr-FR" dirty="0">
                <a:solidFill>
                  <a:srgbClr val="0000CC"/>
                </a:solidFill>
              </a:rPr>
              <a:t>, </a:t>
            </a:r>
            <a:r>
              <a:rPr lang="fr-FR" dirty="0" err="1">
                <a:solidFill>
                  <a:srgbClr val="0000CC"/>
                </a:solidFill>
              </a:rPr>
              <a:t>hơn</a:t>
            </a:r>
            <a:r>
              <a:rPr lang="fr-FR" dirty="0">
                <a:solidFill>
                  <a:srgbClr val="0000CC"/>
                </a:solidFill>
              </a:rPr>
              <a:t> 50% </a:t>
            </a:r>
            <a:r>
              <a:rPr lang="fr-FR" dirty="0" err="1">
                <a:solidFill>
                  <a:srgbClr val="0000CC"/>
                </a:solidFill>
              </a:rPr>
              <a:t>số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tàu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bè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trên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biển</a:t>
            </a:r>
            <a:r>
              <a:rPr lang="fr-FR" dirty="0">
                <a:solidFill>
                  <a:srgbClr val="0000CC"/>
                </a:solidFill>
              </a:rPr>
              <a:t>.</a:t>
            </a:r>
            <a:endParaRPr lang="en-US" dirty="0">
              <a:solidFill>
                <a:srgbClr val="0000CC"/>
              </a:solidFill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fr-FR" dirty="0">
                <a:solidFill>
                  <a:srgbClr val="0000CC"/>
                </a:solidFill>
              </a:rPr>
              <a:t>+ </a:t>
            </a:r>
            <a:r>
              <a:rPr lang="fr-FR" dirty="0" err="1">
                <a:solidFill>
                  <a:srgbClr val="0000CC"/>
                </a:solidFill>
              </a:rPr>
              <a:t>Chiếm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gần</a:t>
            </a:r>
            <a:r>
              <a:rPr lang="fr-FR" dirty="0">
                <a:solidFill>
                  <a:srgbClr val="0000CC"/>
                </a:solidFill>
              </a:rPr>
              <a:t> 40% </a:t>
            </a:r>
            <a:r>
              <a:rPr lang="fr-FR" dirty="0" err="1">
                <a:solidFill>
                  <a:srgbClr val="0000CC"/>
                </a:solidFill>
              </a:rPr>
              <a:t>tổng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sản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lượng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kinh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tế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thế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giới</a:t>
            </a:r>
            <a:r>
              <a:rPr lang="fr-FR" dirty="0">
                <a:solidFill>
                  <a:srgbClr val="0000CC"/>
                </a:solidFill>
              </a:rPr>
              <a:t>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fr-FR" dirty="0">
                <a:solidFill>
                  <a:srgbClr val="0000CC"/>
                </a:solidFill>
              </a:rPr>
              <a:t>=&gt; </a:t>
            </a:r>
            <a:r>
              <a:rPr lang="fr-FR" dirty="0" err="1">
                <a:solidFill>
                  <a:srgbClr val="0000CC"/>
                </a:solidFill>
              </a:rPr>
              <a:t>Khoảng</a:t>
            </a:r>
            <a:r>
              <a:rPr lang="fr-FR" dirty="0">
                <a:solidFill>
                  <a:srgbClr val="0000CC"/>
                </a:solidFill>
              </a:rPr>
              <a:t> 20 </a:t>
            </a:r>
            <a:r>
              <a:rPr lang="fr-FR" dirty="0" err="1">
                <a:solidFill>
                  <a:srgbClr val="0000CC"/>
                </a:solidFill>
              </a:rPr>
              <a:t>năm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sau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chiến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tranh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Mĩ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trở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thành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b="1" dirty="0" err="1">
                <a:solidFill>
                  <a:srgbClr val="0000CC"/>
                </a:solidFill>
              </a:rPr>
              <a:t>trung</a:t>
            </a:r>
            <a:r>
              <a:rPr lang="fr-FR" b="1" dirty="0">
                <a:solidFill>
                  <a:srgbClr val="0000CC"/>
                </a:solidFill>
              </a:rPr>
              <a:t> </a:t>
            </a:r>
            <a:r>
              <a:rPr lang="fr-FR" b="1" dirty="0" err="1">
                <a:solidFill>
                  <a:srgbClr val="0000CC"/>
                </a:solidFill>
              </a:rPr>
              <a:t>tâm</a:t>
            </a:r>
            <a:r>
              <a:rPr lang="fr-FR" b="1" dirty="0">
                <a:solidFill>
                  <a:srgbClr val="0000CC"/>
                </a:solidFill>
              </a:rPr>
              <a:t> </a:t>
            </a:r>
            <a:r>
              <a:rPr lang="fr-FR" b="1" dirty="0" err="1">
                <a:solidFill>
                  <a:srgbClr val="0000CC"/>
                </a:solidFill>
              </a:rPr>
              <a:t>kinh</a:t>
            </a:r>
            <a:r>
              <a:rPr lang="fr-FR" b="1" dirty="0">
                <a:solidFill>
                  <a:srgbClr val="0000CC"/>
                </a:solidFill>
              </a:rPr>
              <a:t> </a:t>
            </a:r>
            <a:r>
              <a:rPr lang="fr-FR" b="1" dirty="0" err="1">
                <a:solidFill>
                  <a:srgbClr val="0000CC"/>
                </a:solidFill>
              </a:rPr>
              <a:t>tế</a:t>
            </a:r>
            <a:r>
              <a:rPr lang="fr-FR" b="1" dirty="0">
                <a:solidFill>
                  <a:srgbClr val="0000CC"/>
                </a:solidFill>
              </a:rPr>
              <a:t> - </a:t>
            </a:r>
            <a:r>
              <a:rPr lang="fr-FR" b="1" dirty="0" err="1">
                <a:solidFill>
                  <a:srgbClr val="0000CC"/>
                </a:solidFill>
              </a:rPr>
              <a:t>tài</a:t>
            </a:r>
            <a:r>
              <a:rPr lang="fr-FR" b="1" dirty="0">
                <a:solidFill>
                  <a:srgbClr val="0000CC"/>
                </a:solidFill>
              </a:rPr>
              <a:t> </a:t>
            </a:r>
            <a:r>
              <a:rPr lang="fr-FR" b="1" dirty="0" err="1">
                <a:solidFill>
                  <a:srgbClr val="0000CC"/>
                </a:solidFill>
              </a:rPr>
              <a:t>chính</a:t>
            </a:r>
            <a:r>
              <a:rPr lang="fr-FR" b="1" dirty="0">
                <a:solidFill>
                  <a:srgbClr val="0000CC"/>
                </a:solidFill>
              </a:rPr>
              <a:t> </a:t>
            </a:r>
            <a:r>
              <a:rPr lang="fr-FR" b="1" dirty="0" err="1">
                <a:solidFill>
                  <a:srgbClr val="0000CC"/>
                </a:solidFill>
              </a:rPr>
              <a:t>lớn</a:t>
            </a:r>
            <a:r>
              <a:rPr lang="fr-FR" b="1" dirty="0">
                <a:solidFill>
                  <a:srgbClr val="0000CC"/>
                </a:solidFill>
              </a:rPr>
              <a:t> </a:t>
            </a:r>
            <a:r>
              <a:rPr lang="fr-FR" b="1" dirty="0" err="1">
                <a:solidFill>
                  <a:srgbClr val="0000CC"/>
                </a:solidFill>
              </a:rPr>
              <a:t>nhất</a:t>
            </a:r>
            <a:r>
              <a:rPr lang="fr-FR" b="1" dirty="0">
                <a:solidFill>
                  <a:srgbClr val="0000CC"/>
                </a:solidFill>
              </a:rPr>
              <a:t> </a:t>
            </a:r>
            <a:r>
              <a:rPr lang="fr-FR" b="1" dirty="0" err="1">
                <a:solidFill>
                  <a:srgbClr val="0000CC"/>
                </a:solidFill>
              </a:rPr>
              <a:t>thế</a:t>
            </a:r>
            <a:r>
              <a:rPr lang="fr-FR" b="1" dirty="0">
                <a:solidFill>
                  <a:srgbClr val="0000CC"/>
                </a:solidFill>
              </a:rPr>
              <a:t> </a:t>
            </a:r>
            <a:r>
              <a:rPr lang="fr-FR" b="1" dirty="0" err="1">
                <a:solidFill>
                  <a:srgbClr val="0000CC"/>
                </a:solidFill>
              </a:rPr>
              <a:t>giới</a:t>
            </a:r>
            <a:r>
              <a:rPr lang="fr-FR" b="1" dirty="0">
                <a:solidFill>
                  <a:srgbClr val="0000CC"/>
                </a:solidFill>
              </a:rPr>
              <a:t>.</a:t>
            </a:r>
            <a:endParaRPr lang="en-US" b="1" dirty="0">
              <a:solidFill>
                <a:srgbClr val="0000CC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fr-FR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0" grpId="1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6255" y="599420"/>
            <a:ext cx="6792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khoa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1" y="112264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1295400" y="1991019"/>
            <a:ext cx="7239000" cy="3187750"/>
          </a:xfrm>
          <a:prstGeom prst="cloudCallout">
            <a:avLst>
              <a:gd name="adj1" fmla="val -28106"/>
              <a:gd name="adj2" fmla="val 8423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Nguyên nhân nào giúp nền kinh tế Mĩ phát triển nhanh đến như vậy?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00891" y="2286000"/>
            <a:ext cx="88392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sz="2800" dirty="0">
                <a:solidFill>
                  <a:srgbClr val="0000CC"/>
                </a:solidFill>
              </a:rPr>
              <a:t>1. </a:t>
            </a:r>
            <a:r>
              <a:rPr lang="fr-FR" sz="2800" dirty="0" err="1">
                <a:solidFill>
                  <a:srgbClr val="0000CC"/>
                </a:solidFill>
              </a:rPr>
              <a:t>Điều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kiện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tự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nhiên</a:t>
            </a:r>
            <a:r>
              <a:rPr lang="fr-FR" sz="2800" dirty="0">
                <a:solidFill>
                  <a:srgbClr val="0000CC"/>
                </a:solidFill>
              </a:rPr>
              <a:t> + con </a:t>
            </a:r>
            <a:r>
              <a:rPr lang="fr-FR" sz="2800" dirty="0" err="1">
                <a:solidFill>
                  <a:srgbClr val="0000CC"/>
                </a:solidFill>
              </a:rPr>
              <a:t>người</a:t>
            </a:r>
            <a:endParaRPr lang="fr-FR" sz="2800" dirty="0">
              <a:solidFill>
                <a:srgbClr val="0000CC"/>
              </a:solidFill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fr-FR" sz="2800" dirty="0">
                <a:solidFill>
                  <a:srgbClr val="0000CC"/>
                </a:solidFill>
              </a:rPr>
              <a:t>2. </a:t>
            </a:r>
            <a:r>
              <a:rPr lang="fr-FR" sz="2800" dirty="0" err="1">
                <a:solidFill>
                  <a:srgbClr val="0000CC"/>
                </a:solidFill>
              </a:rPr>
              <a:t>Lợi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dụng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chiến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tranh</a:t>
            </a:r>
            <a:r>
              <a:rPr lang="fr-FR" sz="2800" dirty="0">
                <a:solidFill>
                  <a:srgbClr val="0000CC"/>
                </a:solidFill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fr-FR" sz="2800" dirty="0">
                <a:solidFill>
                  <a:srgbClr val="0000CC"/>
                </a:solidFill>
              </a:rPr>
              <a:t>3. </a:t>
            </a:r>
            <a:r>
              <a:rPr lang="fr-FR" sz="2800" dirty="0" err="1">
                <a:solidFill>
                  <a:srgbClr val="0000CC"/>
                </a:solidFill>
              </a:rPr>
              <a:t>Khoa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học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kỹ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thuật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</a:p>
          <a:p>
            <a:pPr algn="just" eaLnBrk="1" hangingPunct="1">
              <a:spcBef>
                <a:spcPct val="50000"/>
              </a:spcBef>
            </a:pPr>
            <a:r>
              <a:rPr lang="fr-FR" sz="2800" dirty="0">
                <a:solidFill>
                  <a:srgbClr val="0000CC"/>
                </a:solidFill>
              </a:rPr>
              <a:t>4. </a:t>
            </a:r>
            <a:r>
              <a:rPr lang="fr-FR" sz="2800" dirty="0" err="1">
                <a:solidFill>
                  <a:srgbClr val="0000CC"/>
                </a:solidFill>
              </a:rPr>
              <a:t>Các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công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ty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có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khả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năng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cạnh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tranh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lớn</a:t>
            </a:r>
            <a:r>
              <a:rPr lang="fr-FR" sz="2800" dirty="0">
                <a:solidFill>
                  <a:srgbClr val="0000CC"/>
                </a:solidFill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fr-FR" sz="2800" dirty="0">
                <a:solidFill>
                  <a:srgbClr val="0000CC"/>
                </a:solidFill>
              </a:rPr>
              <a:t>5. Vai </a:t>
            </a:r>
            <a:r>
              <a:rPr lang="fr-FR" sz="2800" dirty="0" err="1">
                <a:solidFill>
                  <a:srgbClr val="0000CC"/>
                </a:solidFill>
              </a:rPr>
              <a:t>trò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nhà</a:t>
            </a:r>
            <a:r>
              <a:rPr lang="fr-FR" sz="2800" dirty="0">
                <a:solidFill>
                  <a:srgbClr val="0000CC"/>
                </a:solidFill>
              </a:rPr>
              <a:t> </a:t>
            </a:r>
            <a:r>
              <a:rPr lang="fr-FR" sz="2800" dirty="0" err="1">
                <a:solidFill>
                  <a:srgbClr val="0000CC"/>
                </a:solidFill>
              </a:rPr>
              <a:t>nước</a:t>
            </a:r>
            <a:r>
              <a:rPr lang="fr-FR" sz="2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19546" y="1676822"/>
            <a:ext cx="3290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*. Nguyên nhân:</a:t>
            </a:r>
          </a:p>
        </p:txBody>
      </p:sp>
    </p:spTree>
    <p:extLst>
      <p:ext uri="{BB962C8B-B14F-4D97-AF65-F5344CB8AC3E}">
        <p14:creationId xmlns:p14="http://schemas.microsoft.com/office/powerpoint/2010/main" val="269349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7" grpId="1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1600200"/>
            <a:ext cx="8354292" cy="4539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1973 do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1983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sút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B2B210-548A-4A13-BFC6-1627A8FCB898}"/>
              </a:ext>
            </a:extLst>
          </p:cNvPr>
          <p:cNvSpPr/>
          <p:nvPr/>
        </p:nvSpPr>
        <p:spPr>
          <a:xfrm>
            <a:off x="166255" y="599420"/>
            <a:ext cx="6792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khoa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63A45D-07B9-4B88-8DCB-99B4FEBB3220}"/>
              </a:ext>
            </a:extLst>
          </p:cNvPr>
          <p:cNvSpPr/>
          <p:nvPr/>
        </p:nvSpPr>
        <p:spPr>
          <a:xfrm>
            <a:off x="304800" y="1122640"/>
            <a:ext cx="8354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D911C-3F7E-49E2-A1C8-1311126A2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" y="4953000"/>
            <a:ext cx="85205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1991,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trải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đợt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suy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thoái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nhưng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Mĩ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vẫn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đứng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397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407812"/>
            <a:ext cx="6792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Kinh tế, khoa học kĩ thuật: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074234"/>
            <a:ext cx="2822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Kinh tế: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1634207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Khoa học kĩ thuật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97856" y="2767012"/>
            <a:ext cx="53482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Mĩ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cuộc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mạng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KHKT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Đạt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tựu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to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xuất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chinh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phục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vũ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trụ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mạng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xanh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2590800" y="2310456"/>
            <a:ext cx="5874544" cy="2209800"/>
          </a:xfrm>
          <a:prstGeom prst="cloudCallout">
            <a:avLst>
              <a:gd name="adj1" fmla="val -26021"/>
              <a:gd name="adj2" fmla="val 122069"/>
            </a:avLst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 khoa học – kĩ thuật Mĩ đạt được những thành tựu gì? </a:t>
            </a:r>
            <a:endParaRPr lang="en-US" sz="2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53520" y="2362200"/>
            <a:ext cx="853807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just" eaLnBrk="1" hangingPunct="1">
              <a:defRPr/>
            </a:pP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Mĩ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cuộc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KHKT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tựu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defRPr/>
            </a:pP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sụ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Chinh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vũ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B34601-532A-4F3D-B998-C91CC76FC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20" y="5688681"/>
            <a:ext cx="8001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nửa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thập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niên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70: KH- KT: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tục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mẽ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chiếm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1/3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minh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612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9" grpId="1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6526"/>
            <a:ext cx="2590800" cy="47174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ải xuống (6)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40772"/>
            <a:ext cx="2895600" cy="4693228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Kết quả hình ảnh cho chất dẻo là những vật liệu polime có tính dẻ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40772"/>
            <a:ext cx="2896404" cy="46932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8600" y="5562600"/>
            <a:ext cx="2076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Công cụ mới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22625" y="5530923"/>
            <a:ext cx="2393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cs typeface="Times New Roman" pitchFamily="18" charset="0"/>
              </a:rPr>
              <a:t>Năng lượng mới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525820" y="5528542"/>
            <a:ext cx="1884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cs typeface="Times New Roman" pitchFamily="18" charset="0"/>
              </a:rPr>
              <a:t>Vật liệu mới</a:t>
            </a:r>
            <a:r>
              <a:rPr lang="en-US" altLang="en-US" b="1"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84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</TotalTime>
  <Words>1673</Words>
  <Application>Microsoft Office PowerPoint</Application>
  <PresentationFormat>On-screen Show (4:3)</PresentationFormat>
  <Paragraphs>124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VNI-Allegie</vt:lpstr>
      <vt:lpstr>VNI-Vari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60</cp:revision>
  <dcterms:created xsi:type="dcterms:W3CDTF">2021-09-07T02:02:24Z</dcterms:created>
  <dcterms:modified xsi:type="dcterms:W3CDTF">2023-10-02T15:38:05Z</dcterms:modified>
</cp:coreProperties>
</file>